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60" r:id="rId4"/>
    <p:sldId id="261" r:id="rId5"/>
    <p:sldId id="266" r:id="rId6"/>
    <p:sldId id="267" r:id="rId7"/>
    <p:sldId id="262" r:id="rId8"/>
    <p:sldId id="268" r:id="rId9"/>
    <p:sldId id="269" r:id="rId10"/>
    <p:sldId id="270" r:id="rId11"/>
    <p:sldId id="271" r:id="rId12"/>
    <p:sldId id="273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6357" autoAdjust="0"/>
  </p:normalViewPr>
  <p:slideViewPr>
    <p:cSldViewPr snapToGrid="0">
      <p:cViewPr varScale="1">
        <p:scale>
          <a:sx n="74" d="100"/>
          <a:sy n="74" d="100"/>
        </p:scale>
        <p:origin x="456" y="54"/>
      </p:cViewPr>
      <p:guideLst/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2873B9F-50A0-4622-8B27-9EA7B86E7C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D217B71-78E5-4F1B-8D85-573B8AAD3E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A5925-1F73-40BA-85C9-D3AC61ACF64E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2A5D993-102A-4921-A12E-E8E8D0285A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3F94975-3B91-4B9C-9498-7DA766AE14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0B77D-D561-4A25-8C29-51CAB365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42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US" noProof="0" smtClean="0"/>
              <a:t>8/23/2021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Graphic 11">
            <a:extLst>
              <a:ext uri="{FF2B5EF4-FFF2-40B4-BE49-F238E27FC236}">
                <a16:creationId xmlns=""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Subtitle">
            <a:extLst>
              <a:ext uri="{FF2B5EF4-FFF2-40B4-BE49-F238E27FC236}">
                <a16:creationId xmlns=""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=""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450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Right Col">
            <a:extLst>
              <a:ext uri="{FF2B5EF4-FFF2-40B4-BE49-F238E27FC236}">
                <a16:creationId xmlns=""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620000"/>
            <a:ext cx="5580000" cy="450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FF9123-1F0C-4BD2-8233-FEE5B2A466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11E8981-59A6-4480-80A6-5619C22017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8" name="Subtitle">
            <a:extLst>
              <a:ext uri="{FF2B5EF4-FFF2-40B4-BE49-F238E27FC236}">
                <a16:creationId xmlns="" xmlns:a16="http://schemas.microsoft.com/office/drawing/2014/main" id="{5302A3D4-CF60-41AF-924C-B30D3FD99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E0E8FCF-8FC7-49D2-9516-7662294E35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16208B4-CFD5-4FAE-9519-74EFAC0B03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BAED074E-AB07-44D1-8B4E-189EAEF798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801D44B-9877-40D1-B788-EE3BFD57C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Picture Placeholder 9">
            <a:extLst>
              <a:ext uri="{FF2B5EF4-FFF2-40B4-BE49-F238E27FC236}">
                <a16:creationId xmlns=""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8" name="Graphic 15">
            <a:extLst>
              <a:ext uri="{FF2B5EF4-FFF2-40B4-BE49-F238E27FC236}">
                <a16:creationId xmlns=""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Subtitle">
            <a:extLst>
              <a:ext uri="{FF2B5EF4-FFF2-40B4-BE49-F238E27FC236}">
                <a16:creationId xmlns=""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=""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5A87C21-15CD-48D8-B583-89B110156879}"/>
              </a:ext>
            </a:extLst>
          </p:cNvPr>
          <p:cNvSpPr/>
          <p:nvPr userDrawn="1"/>
        </p:nvSpPr>
        <p:spPr>
          <a:xfrm>
            <a:off x="7804351" y="0"/>
            <a:ext cx="4386221" cy="66770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Subtitle">
            <a:extLst>
              <a:ext uri="{FF2B5EF4-FFF2-40B4-BE49-F238E27FC236}">
                <a16:creationId xmlns=""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=""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752" y="4320000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Picture Placeholder 5">
            <a:extLst>
              <a:ext uri="{FF2B5EF4-FFF2-40B4-BE49-F238E27FC236}">
                <a16:creationId xmlns="" xmlns:a16="http://schemas.microsoft.com/office/drawing/2014/main" id="{5092E684-C621-4F92-A05A-A167EEF4627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57037" y="4320000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="" xmlns:a16="http://schemas.microsoft.com/office/drawing/2014/main" id="{6958D132-F2A9-41E1-BDD8-067D52CE5F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7752" y="2395565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="" xmlns:a16="http://schemas.microsoft.com/office/drawing/2014/main" id="{B88FD4DB-5089-4686-B4F7-A26163146C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57037" y="2395565"/>
            <a:ext cx="1800000" cy="1800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="" xmlns:a16="http://schemas.microsoft.com/office/drawing/2014/main" id="{324023AF-AB97-4B60-86FA-5DC8DA1B5C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752" y="471129"/>
            <a:ext cx="1800000" cy="1800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="" xmlns:a16="http://schemas.microsoft.com/office/drawing/2014/main" id="{8210F231-568A-4348-B33F-9EBB4A5CF9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57037" y="471129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244511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Left Col">
            <a:extLst>
              <a:ext uri="{FF2B5EF4-FFF2-40B4-BE49-F238E27FC236}">
                <a16:creationId xmlns=""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980000"/>
            <a:ext cx="5580000" cy="414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Left Header">
            <a:extLst>
              <a:ext uri="{FF2B5EF4-FFF2-40B4-BE49-F238E27FC236}">
                <a16:creationId xmlns=""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A</a:t>
            </a:r>
          </a:p>
        </p:txBody>
      </p:sp>
      <p:sp>
        <p:nvSpPr>
          <p:cNvPr id="4" name="Right Col">
            <a:extLst>
              <a:ext uri="{FF2B5EF4-FFF2-40B4-BE49-F238E27FC236}">
                <a16:creationId xmlns=""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980000"/>
            <a:ext cx="5580000" cy="414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Right Header">
            <a:extLst>
              <a:ext uri="{FF2B5EF4-FFF2-40B4-BE49-F238E27FC236}">
                <a16:creationId xmlns=""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620000"/>
            <a:ext cx="5580000" cy="3600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/>
              <a:t>Compare 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67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19A41AC-399F-4B25-A28A-F7679843C3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Caption">
            <a:extLst>
              <a:ext uri="{FF2B5EF4-FFF2-40B4-BE49-F238E27FC236}">
                <a16:creationId xmlns="" xmlns:a16="http://schemas.microsoft.com/office/drawing/2014/main" id="{E1C65CF6-B529-468F-B46C-1D1C2E71A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5845FB-DCB7-4844-B346-98986ADF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=""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=""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9">
            <a:extLst>
              <a:ext uri="{FF2B5EF4-FFF2-40B4-BE49-F238E27FC236}">
                <a16:creationId xmlns=""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and Drop your Image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18" name="Graphic 15">
            <a:extLst>
              <a:ext uri="{FF2B5EF4-FFF2-40B4-BE49-F238E27FC236}">
                <a16:creationId xmlns=""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5" name="Name">
            <a:extLst>
              <a:ext uri="{FF2B5EF4-FFF2-40B4-BE49-F238E27FC236}">
                <a16:creationId xmlns=""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  <a:endParaRPr lang="en-US" dirty="0"/>
          </a:p>
        </p:txBody>
      </p:sp>
      <p:sp>
        <p:nvSpPr>
          <p:cNvPr id="16" name="Email">
            <a:extLst>
              <a:ext uri="{FF2B5EF4-FFF2-40B4-BE49-F238E27FC236}">
                <a16:creationId xmlns=""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Email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US" sz="1000" noProof="1">
              <a:latin typeface="Tw Cen MT" panose="020B0602020104020603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=""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7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0" name="Subtitle">
            <a:extLst>
              <a:ext uri="{FF2B5EF4-FFF2-40B4-BE49-F238E27FC236}">
                <a16:creationId xmlns="" xmlns:a16="http://schemas.microsoft.com/office/drawing/2014/main" id="{1CC9B96F-1A0A-4B16-BDF7-48B289CD5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11473200" cy="450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038FCAA-94B1-47BD-AD46-123D3404BB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1A11CEA-C130-40E5-A858-8D4FE6E586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E99CE02-8616-40B2-85FF-B06E192752AB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E3DF8E0-6324-45B7-8B0A-24383EF1B915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r>
              <a:rPr lang="en-US" sz="1000" noProof="1">
                <a:latin typeface="+mn-lt"/>
              </a:rPr>
              <a:t>Jens Martensson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A9E718F-2F10-41F1-8E9F-18DD53EF065F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483329"/>
            <a:ext cx="2378438" cy="187367"/>
          </a:xfrm>
          <a:prstGeom prst="rect">
            <a:avLst/>
          </a:prstGeom>
          <a:gradFill>
            <a:gsLst>
              <a:gs pos="82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</p:spPr>
        <p:txBody>
          <a:bodyPr vert="horz" lIns="3600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4400" y="6678000"/>
            <a:ext cx="597600" cy="144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58DB212-BFA2-403F-85EF-DFD3FF6D97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3" r:id="rId4"/>
    <p:sldLayoutId id="2147483656" r:id="rId5"/>
    <p:sldLayoutId id="2147483660" r:id="rId6"/>
    <p:sldLayoutId id="2147483661" r:id="rId7"/>
    <p:sldLayoutId id="2147483664" r:id="rId8"/>
    <p:sldLayoutId id="2147483650" r:id="rId9"/>
    <p:sldLayoutId id="2147483652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ullstack.edu.vn/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erson in space suite in space ship">
            <a:extLst>
              <a:ext uri="{FF2B5EF4-FFF2-40B4-BE49-F238E27FC236}">
                <a16:creationId xmlns="" xmlns:a16="http://schemas.microsoft.com/office/drawing/2014/main" id="{02EAB7FB-AEBA-41BC-B1D7-A4B080684C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815636" cy="6677022"/>
          </a:xfrm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04506"/>
            <a:ext cx="7815636" cy="6239483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2400" b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br>
              <a:rPr lang="en-US" sz="2400" b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BÀI </a:t>
            </a:r>
            <a:r>
              <a:rPr lang="en-US" sz="2400" b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TIỂU LUẬN</a:t>
            </a:r>
            <a:br>
              <a:rPr lang="en-US" sz="2400" b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</a:t>
            </a:r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 WEBSITE BÁN </a:t>
            </a:r>
            <a:r>
              <a:rPr 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 MỸ PHẨM</a:t>
            </a:r>
            <a:br>
              <a:rPr 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 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PHẦN: THỰC 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 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 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NIÊN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LUẬN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HỌC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PHẦN:TIN3142</a:t>
            </a:r>
            <a:r>
              <a:rPr lang="en-US" sz="18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VIÊN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vi-VN" sz="1800" b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TRẦN 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LƯƠNG</a:t>
            </a:r>
            <a: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b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b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800" i="1" u="sng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Huế</a:t>
            </a:r>
            <a:r>
              <a:rPr lang="en-US" sz="1800" i="1" u="sng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 </a:t>
            </a:r>
            <a:r>
              <a:rPr lang="en-US" sz="1800" i="1" u="sng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1800" i="1" u="sng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08  </a:t>
            </a:r>
            <a:r>
              <a:rPr lang="en-US" sz="1800" i="1" u="sng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1800" i="1" u="sng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2021</a:t>
            </a:r>
            <a:r>
              <a:rPr lang="en-US" sz="1800" i="1" u="sng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i="1" u="sng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/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6827" y="5009883"/>
            <a:ext cx="4031088" cy="784584"/>
          </a:xfrm>
        </p:spPr>
        <p:txBody>
          <a:bodyPr/>
          <a:lstStyle/>
          <a:p>
            <a:r>
              <a:rPr lang="en-US" sz="1800" b="1" noProof="1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  viên  thực  hiện :  ĐỖ  THỊ  THUẬN</a:t>
            </a:r>
          </a:p>
          <a:p>
            <a:r>
              <a:rPr lang="en-US" sz="1800" b="1" noProof="1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  sinh  viên  :  18T1021309</a:t>
            </a:r>
          </a:p>
          <a:p>
            <a:endParaRPr lang="en-US" sz="1800" b="1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raphic 8" descr="space radar outline">
            <a:extLst>
              <a:ext uri="{FF2B5EF4-FFF2-40B4-BE49-F238E27FC236}">
                <a16:creationId xmlns=""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11282" y="-5475"/>
            <a:ext cx="7804351" cy="120450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KHOA HỌC</a:t>
            </a:r>
          </a:p>
          <a:p>
            <a:pPr algn="ctr"/>
            <a:r>
              <a:rPr lang="en-US" sz="2400" b="1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  <a:endParaRPr lang="en-US" sz="2400" b="1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1.png" descr="https://lh4.googleusercontent.com/XeYmljQTIhyyXFiNkvtd4rWPv1FX6spQUDNNe5KE7hrMz48J9oNDHXI3SNZgH45TNLCoSaKt8MU3dmGAxNVRMnpfBcQfw2Tbg3_5TAfI9OeKmEMzilBngQcEV5TP4u_baO65Rw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183" y="147573"/>
            <a:ext cx="1030310" cy="998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919" y="-5475"/>
            <a:ext cx="4365081" cy="66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477128"/>
          </a:xfrm>
        </p:spPr>
        <p:txBody>
          <a:bodyPr/>
          <a:lstStyle/>
          <a:p>
            <a:r>
              <a:rPr lang="en-US" b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</a:t>
            </a:r>
            <a:r>
              <a:rPr lang="en-US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 SỐ GIAO DIỆN CHÍNH</a:t>
            </a:r>
            <a:br>
              <a:rPr lang="en-US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10</a:t>
            </a:fld>
            <a:endParaRPr lang="en-US" noProof="0"/>
          </a:p>
        </p:txBody>
      </p:sp>
      <p:grpSp>
        <p:nvGrpSpPr>
          <p:cNvPr id="9" name="Google Shape;287;p34"/>
          <p:cNvGrpSpPr/>
          <p:nvPr/>
        </p:nvGrpSpPr>
        <p:grpSpPr>
          <a:xfrm>
            <a:off x="360000" y="1081825"/>
            <a:ext cx="11234400" cy="5383369"/>
            <a:chOff x="1177450" y="241631"/>
            <a:chExt cx="6173152" cy="3616776"/>
          </a:xfrm>
        </p:grpSpPr>
        <p:sp>
          <p:nvSpPr>
            <p:cNvPr id="10" name="Google Shape;288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89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90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91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" name="Picture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5" y="1395412"/>
            <a:ext cx="8693239" cy="45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05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11</a:t>
            </a:fld>
            <a:endParaRPr lang="en-US" noProof="0"/>
          </a:p>
        </p:txBody>
      </p:sp>
      <p:grpSp>
        <p:nvGrpSpPr>
          <p:cNvPr id="5" name="Google Shape;287;p34"/>
          <p:cNvGrpSpPr/>
          <p:nvPr/>
        </p:nvGrpSpPr>
        <p:grpSpPr>
          <a:xfrm>
            <a:off x="358597" y="824248"/>
            <a:ext cx="11234400" cy="5589431"/>
            <a:chOff x="1177450" y="241631"/>
            <a:chExt cx="6173152" cy="3616776"/>
          </a:xfrm>
        </p:grpSpPr>
        <p:sp>
          <p:nvSpPr>
            <p:cNvPr id="6" name="Google Shape;288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89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90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91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38" y="1133341"/>
            <a:ext cx="8757634" cy="47512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8597" y="126505"/>
            <a:ext cx="71111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MỘT SỐ GIAO DIỆN CHÍNH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01991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12</a:t>
            </a:fld>
            <a:endParaRPr lang="en-US" noProof="0"/>
          </a:p>
        </p:txBody>
      </p:sp>
      <p:grpSp>
        <p:nvGrpSpPr>
          <p:cNvPr id="5" name="Google Shape;287;p34"/>
          <p:cNvGrpSpPr/>
          <p:nvPr/>
        </p:nvGrpSpPr>
        <p:grpSpPr>
          <a:xfrm>
            <a:off x="360000" y="1081825"/>
            <a:ext cx="11234400" cy="5383369"/>
            <a:chOff x="1177450" y="241631"/>
            <a:chExt cx="6173152" cy="3616776"/>
          </a:xfrm>
        </p:grpSpPr>
        <p:sp>
          <p:nvSpPr>
            <p:cNvPr id="6" name="Google Shape;288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89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90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91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93846" y="179162"/>
            <a:ext cx="69796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MỘT SỐ GIAO DIỆN CHÍNH</a:t>
            </a:r>
            <a:endParaRPr lang="en-US" sz="3200"/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17" y="1403797"/>
            <a:ext cx="8706118" cy="448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6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13</a:t>
            </a:fld>
            <a:endParaRPr lang="en-US" noProof="0"/>
          </a:p>
        </p:txBody>
      </p:sp>
      <p:grpSp>
        <p:nvGrpSpPr>
          <p:cNvPr id="5" name="Google Shape;287;p34"/>
          <p:cNvGrpSpPr/>
          <p:nvPr/>
        </p:nvGrpSpPr>
        <p:grpSpPr>
          <a:xfrm>
            <a:off x="360000" y="1081825"/>
            <a:ext cx="11234400" cy="5383369"/>
            <a:chOff x="1177450" y="241631"/>
            <a:chExt cx="6173152" cy="3616776"/>
          </a:xfrm>
        </p:grpSpPr>
        <p:sp>
          <p:nvSpPr>
            <p:cNvPr id="6" name="Google Shape;288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89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90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91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258241" y="320830"/>
            <a:ext cx="62381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MỘT SỐ GIAO DIỆN CHÍNH</a:t>
            </a:r>
            <a:endParaRPr lang="en-US" sz="3200"/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38" y="1429554"/>
            <a:ext cx="8731876" cy="445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3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MỘT SỐ GIAO DIỆN CHÍNH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14</a:t>
            </a:fld>
            <a:endParaRPr lang="en-US" noProof="0"/>
          </a:p>
        </p:txBody>
      </p:sp>
      <p:grpSp>
        <p:nvGrpSpPr>
          <p:cNvPr id="5" name="Google Shape;287;p34"/>
          <p:cNvGrpSpPr/>
          <p:nvPr/>
        </p:nvGrpSpPr>
        <p:grpSpPr>
          <a:xfrm>
            <a:off x="360000" y="1081825"/>
            <a:ext cx="11234400" cy="5383369"/>
            <a:chOff x="1177450" y="241631"/>
            <a:chExt cx="6173152" cy="3616776"/>
          </a:xfrm>
        </p:grpSpPr>
        <p:sp>
          <p:nvSpPr>
            <p:cNvPr id="6" name="Google Shape;288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89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90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91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7" y="1429554"/>
            <a:ext cx="8654602" cy="44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56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MỘT SỐ GIAO DIỆN CHÍNH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15</a:t>
            </a:fld>
            <a:endParaRPr lang="en-US" noProof="0"/>
          </a:p>
        </p:txBody>
      </p:sp>
      <p:grpSp>
        <p:nvGrpSpPr>
          <p:cNvPr id="5" name="Google Shape;287;p34"/>
          <p:cNvGrpSpPr/>
          <p:nvPr/>
        </p:nvGrpSpPr>
        <p:grpSpPr>
          <a:xfrm>
            <a:off x="360000" y="1081825"/>
            <a:ext cx="11234400" cy="5383369"/>
            <a:chOff x="1177450" y="241631"/>
            <a:chExt cx="6173152" cy="3616776"/>
          </a:xfrm>
        </p:grpSpPr>
        <p:sp>
          <p:nvSpPr>
            <p:cNvPr id="6" name="Google Shape;288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89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90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91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75" y="1416675"/>
            <a:ext cx="8654601" cy="44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86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MỘT SỐ GIAO DIỆN CHÍNH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16</a:t>
            </a:fld>
            <a:endParaRPr lang="en-US" noProof="0"/>
          </a:p>
        </p:txBody>
      </p:sp>
      <p:grpSp>
        <p:nvGrpSpPr>
          <p:cNvPr id="5" name="Google Shape;287;p34"/>
          <p:cNvGrpSpPr/>
          <p:nvPr/>
        </p:nvGrpSpPr>
        <p:grpSpPr>
          <a:xfrm>
            <a:off x="360000" y="1081825"/>
            <a:ext cx="11234400" cy="5383369"/>
            <a:chOff x="1177450" y="241631"/>
            <a:chExt cx="6173152" cy="3616776"/>
          </a:xfrm>
        </p:grpSpPr>
        <p:sp>
          <p:nvSpPr>
            <p:cNvPr id="6" name="Google Shape;288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89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90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91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7" y="1416676"/>
            <a:ext cx="8667480" cy="441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0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MỘT SỐ GIAO DIỆN CHÍNH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17</a:t>
            </a:fld>
            <a:endParaRPr lang="en-US" noProof="0"/>
          </a:p>
        </p:txBody>
      </p:sp>
      <p:grpSp>
        <p:nvGrpSpPr>
          <p:cNvPr id="5" name="Google Shape;287;p34"/>
          <p:cNvGrpSpPr/>
          <p:nvPr/>
        </p:nvGrpSpPr>
        <p:grpSpPr>
          <a:xfrm>
            <a:off x="360000" y="1081825"/>
            <a:ext cx="11234400" cy="5383369"/>
            <a:chOff x="1177450" y="241631"/>
            <a:chExt cx="6173152" cy="3616776"/>
          </a:xfrm>
        </p:grpSpPr>
        <p:sp>
          <p:nvSpPr>
            <p:cNvPr id="6" name="Google Shape;288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89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90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91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75" y="1429555"/>
            <a:ext cx="8628845" cy="44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75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MỘT SỐ GIAO DIỆN CHÍNH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18</a:t>
            </a:fld>
            <a:endParaRPr lang="en-US" noProof="0"/>
          </a:p>
        </p:txBody>
      </p:sp>
      <p:grpSp>
        <p:nvGrpSpPr>
          <p:cNvPr id="5" name="Google Shape;275;p33"/>
          <p:cNvGrpSpPr/>
          <p:nvPr/>
        </p:nvGrpSpPr>
        <p:grpSpPr>
          <a:xfrm>
            <a:off x="1226300" y="814149"/>
            <a:ext cx="8072246" cy="5863851"/>
            <a:chOff x="2112475" y="238125"/>
            <a:chExt cx="3395050" cy="5238750"/>
          </a:xfrm>
        </p:grpSpPr>
        <p:sp>
          <p:nvSpPr>
            <p:cNvPr id="6" name="Google Shape;276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7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8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9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34" y="1354148"/>
            <a:ext cx="7624294" cy="478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10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MỘT SỐ GIAO DIỆN CHÍNH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19</a:t>
            </a:fld>
            <a:endParaRPr lang="en-US" noProof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66" y="1352960"/>
            <a:ext cx="4456090" cy="4595402"/>
          </a:xfrm>
          <a:prstGeom prst="rect">
            <a:avLst/>
          </a:prstGeom>
        </p:spPr>
      </p:pic>
      <p:grpSp>
        <p:nvGrpSpPr>
          <p:cNvPr id="6" name="Google Shape;263;p32"/>
          <p:cNvGrpSpPr/>
          <p:nvPr/>
        </p:nvGrpSpPr>
        <p:grpSpPr>
          <a:xfrm>
            <a:off x="3000777" y="812960"/>
            <a:ext cx="4700789" cy="5865040"/>
            <a:chOff x="2547150" y="238125"/>
            <a:chExt cx="2525675" cy="5238750"/>
          </a:xfrm>
        </p:grpSpPr>
        <p:sp>
          <p:nvSpPr>
            <p:cNvPr id="7" name="Google Shape;26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1652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567" y="162013"/>
            <a:ext cx="4907698" cy="742968"/>
          </a:xfrm>
        </p:spPr>
        <p:txBody>
          <a:bodyPr/>
          <a:lstStyle/>
          <a:p>
            <a:r>
              <a:rPr lang="en-US" sz="360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BÁO CÁO:</a:t>
            </a:r>
            <a:endParaRPr lang="en-US" sz="360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25C384BA-0032-4FE7-AC29-2F9F931970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Graphic 14" descr="dinosaur outline">
            <a:extLst>
              <a:ext uri="{FF2B5EF4-FFF2-40B4-BE49-F238E27FC236}">
                <a16:creationId xmlns="" xmlns:a16="http://schemas.microsoft.com/office/drawing/2014/main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B029E30A-660C-4C6A-8C17-E7A3B2E1C4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7" name="Google Shape;1330;p49"/>
          <p:cNvGrpSpPr/>
          <p:nvPr/>
        </p:nvGrpSpPr>
        <p:grpSpPr>
          <a:xfrm>
            <a:off x="1214196" y="1175562"/>
            <a:ext cx="5014221" cy="2228644"/>
            <a:chOff x="6351056" y="5475280"/>
            <a:chExt cx="827397" cy="963387"/>
          </a:xfrm>
        </p:grpSpPr>
        <p:grpSp>
          <p:nvGrpSpPr>
            <p:cNvPr id="19" name="Google Shape;1331;p49"/>
            <p:cNvGrpSpPr/>
            <p:nvPr/>
          </p:nvGrpSpPr>
          <p:grpSpPr>
            <a:xfrm>
              <a:off x="6351056" y="5475280"/>
              <a:ext cx="790308" cy="244748"/>
              <a:chOff x="2983842" y="-464579"/>
              <a:chExt cx="6451492" cy="1986586"/>
            </a:xfrm>
          </p:grpSpPr>
          <p:sp>
            <p:nvSpPr>
              <p:cNvPr id="26" name="Google Shape;1332;p49"/>
              <p:cNvSpPr/>
              <p:nvPr/>
            </p:nvSpPr>
            <p:spPr>
              <a:xfrm>
                <a:off x="3317094" y="-464579"/>
                <a:ext cx="6118240" cy="1860806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-US" sz="1400" b="1" smtClean="0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       </a:t>
                </a: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-US" sz="1400" b="1" smtClean="0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          I. KHẢO SÁT</a:t>
                </a:r>
                <a:endParaRPr sz="1400" b="1" i="0" u="none" strike="noStrike" cap="none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27" name="Google Shape;1333;p49"/>
              <p:cNvSpPr/>
              <p:nvPr/>
            </p:nvSpPr>
            <p:spPr>
              <a:xfrm rot="2592522" flipV="1">
                <a:off x="2983842" y="322451"/>
                <a:ext cx="1086084" cy="1199556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1334;p49"/>
            <p:cNvGrpSpPr/>
            <p:nvPr/>
          </p:nvGrpSpPr>
          <p:grpSpPr>
            <a:xfrm flipH="1">
              <a:off x="6396486" y="5762369"/>
              <a:ext cx="781967" cy="262301"/>
              <a:chOff x="2922265" y="206136"/>
              <a:chExt cx="6383404" cy="2129071"/>
            </a:xfrm>
          </p:grpSpPr>
          <p:sp>
            <p:nvSpPr>
              <p:cNvPr id="24" name="Google Shape;1335;p49"/>
              <p:cNvSpPr/>
              <p:nvPr/>
            </p:nvSpPr>
            <p:spPr>
              <a:xfrm>
                <a:off x="3321052" y="206136"/>
                <a:ext cx="5984617" cy="20075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-US" sz="1400" b="1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 </a:t>
                </a:r>
                <a:r>
                  <a:rPr lang="en-US" sz="1400" b="1" smtClean="0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           </a:t>
                </a: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-US" sz="1400" b="1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 </a:t>
                </a:r>
                <a:r>
                  <a:rPr lang="en-US" sz="1400" b="1" smtClean="0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        II. PHÂN TÍCH VÀ THIẾT KẾ HỆ THỐNG</a:t>
                </a:r>
                <a:endParaRPr sz="1400" b="1" i="0" u="none" strike="noStrike" cap="none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25" name="Google Shape;1336;p49"/>
              <p:cNvSpPr/>
              <p:nvPr/>
            </p:nvSpPr>
            <p:spPr>
              <a:xfrm rot="2633921" flipV="1">
                <a:off x="2922265" y="1048456"/>
                <a:ext cx="1121952" cy="1286751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1337;p49"/>
            <p:cNvGrpSpPr/>
            <p:nvPr/>
          </p:nvGrpSpPr>
          <p:grpSpPr>
            <a:xfrm>
              <a:off x="6380556" y="6080002"/>
              <a:ext cx="760802" cy="358665"/>
              <a:chOff x="3224691" y="1124771"/>
              <a:chExt cx="6210659" cy="2911231"/>
            </a:xfrm>
          </p:grpSpPr>
          <p:sp>
            <p:nvSpPr>
              <p:cNvPr id="22" name="Google Shape;1338;p49"/>
              <p:cNvSpPr/>
              <p:nvPr/>
            </p:nvSpPr>
            <p:spPr>
              <a:xfrm>
                <a:off x="3224691" y="1124771"/>
                <a:ext cx="6210659" cy="2087171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-US" sz="1400" b="1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 </a:t>
                </a:r>
                <a:r>
                  <a:rPr lang="en-US" sz="1400" b="1" smtClean="0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         </a:t>
                </a: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en-US" sz="1400" b="1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 </a:t>
                </a:r>
                <a:r>
                  <a:rPr lang="en-US" sz="1400" b="1" smtClean="0"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rPr>
                  <a:t>          III. CÔNG NGHỆ </a:t>
                </a:r>
                <a:endParaRPr sz="1400" b="1" i="0" u="none" strike="noStrike" cap="none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23" name="Google Shape;1339;p49"/>
              <p:cNvSpPr/>
              <p:nvPr/>
            </p:nvSpPr>
            <p:spPr>
              <a:xfrm rot="2729265" flipV="1">
                <a:off x="2020123" y="2385503"/>
                <a:ext cx="2865511" cy="435488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1338;p49"/>
          <p:cNvSpPr/>
          <p:nvPr/>
        </p:nvSpPr>
        <p:spPr>
          <a:xfrm>
            <a:off x="1553377" y="4087701"/>
            <a:ext cx="4450272" cy="582079"/>
          </a:xfrm>
          <a:custGeom>
            <a:avLst/>
            <a:gdLst/>
            <a:ahLst/>
            <a:cxnLst/>
            <a:rect l="l" t="t" r="r" b="b"/>
            <a:pathLst>
              <a:path w="1658" h="384" extrusionOk="0">
                <a:moveTo>
                  <a:pt x="1553" y="384"/>
                </a:moveTo>
                <a:cubicBezTo>
                  <a:pt x="1556" y="384"/>
                  <a:pt x="1560" y="382"/>
                  <a:pt x="1561" y="379"/>
                </a:cubicBezTo>
                <a:cubicBezTo>
                  <a:pt x="1657" y="196"/>
                  <a:pt x="1657" y="196"/>
                  <a:pt x="1657" y="196"/>
                </a:cubicBezTo>
                <a:cubicBezTo>
                  <a:pt x="1658" y="194"/>
                  <a:pt x="1658" y="190"/>
                  <a:pt x="1657" y="187"/>
                </a:cubicBezTo>
                <a:cubicBezTo>
                  <a:pt x="1561" y="5"/>
                  <a:pt x="1561" y="5"/>
                  <a:pt x="1561" y="5"/>
                </a:cubicBezTo>
                <a:cubicBezTo>
                  <a:pt x="1560" y="2"/>
                  <a:pt x="1556" y="0"/>
                  <a:pt x="1553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7"/>
                  <a:pt x="3" y="14"/>
                </a:cubicBezTo>
                <a:cubicBezTo>
                  <a:pt x="94" y="187"/>
                  <a:pt x="94" y="187"/>
                  <a:pt x="94" y="187"/>
                </a:cubicBezTo>
                <a:cubicBezTo>
                  <a:pt x="94" y="187"/>
                  <a:pt x="94" y="187"/>
                  <a:pt x="94" y="187"/>
                </a:cubicBezTo>
                <a:cubicBezTo>
                  <a:pt x="196" y="384"/>
                  <a:pt x="196" y="384"/>
                  <a:pt x="196" y="384"/>
                </a:cubicBezTo>
                <a:lnTo>
                  <a:pt x="1553" y="384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smtClean="0">
                <a:latin typeface="Calibri"/>
                <a:ea typeface="Calibri"/>
                <a:cs typeface="Calibri"/>
                <a:sym typeface="Calibri"/>
              </a:rPr>
              <a:t>     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1" smtClean="0"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1400" b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V. </a:t>
            </a:r>
            <a:r>
              <a:rPr lang="en-US" sz="1400" b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MỘT SỐ GIAO DIỆN CHÍNH</a:t>
            </a:r>
            <a:endParaRPr sz="1400" b="1" i="0" u="none" strike="noStrike" cap="none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0" name="Google Shape;1333;p49"/>
          <p:cNvSpPr/>
          <p:nvPr/>
        </p:nvSpPr>
        <p:spPr>
          <a:xfrm rot="2741272" flipV="1">
            <a:off x="1334151" y="4360867"/>
            <a:ext cx="789179" cy="341878"/>
          </a:xfrm>
          <a:custGeom>
            <a:avLst/>
            <a:gdLst/>
            <a:ahLst/>
            <a:cxnLst/>
            <a:rect l="l" t="t" r="r" b="b"/>
            <a:pathLst>
              <a:path w="196" h="197" extrusionOk="0">
                <a:moveTo>
                  <a:pt x="94" y="9"/>
                </a:moveTo>
                <a:cubicBezTo>
                  <a:pt x="3" y="183"/>
                  <a:pt x="3" y="183"/>
                  <a:pt x="3" y="183"/>
                </a:cubicBezTo>
                <a:cubicBezTo>
                  <a:pt x="0" y="189"/>
                  <a:pt x="5" y="197"/>
                  <a:pt x="12" y="197"/>
                </a:cubicBezTo>
                <a:cubicBezTo>
                  <a:pt x="196" y="197"/>
                  <a:pt x="196" y="197"/>
                  <a:pt x="196" y="197"/>
                </a:cubicBezTo>
                <a:cubicBezTo>
                  <a:pt x="94" y="0"/>
                  <a:pt x="94" y="0"/>
                  <a:pt x="94" y="0"/>
                </a:cubicBezTo>
                <a:cubicBezTo>
                  <a:pt x="95" y="3"/>
                  <a:pt x="95" y="7"/>
                  <a:pt x="94" y="9"/>
                </a:cubicBezTo>
                <a:close/>
              </a:path>
            </a:pathLst>
          </a:custGeom>
          <a:solidFill>
            <a:srgbClr val="38761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335;p49"/>
          <p:cNvSpPr/>
          <p:nvPr/>
        </p:nvSpPr>
        <p:spPr>
          <a:xfrm flipH="1">
            <a:off x="1489511" y="3335848"/>
            <a:ext cx="4514137" cy="607545"/>
          </a:xfrm>
          <a:custGeom>
            <a:avLst/>
            <a:gdLst/>
            <a:ahLst/>
            <a:cxnLst/>
            <a:rect l="l" t="t" r="r" b="b"/>
            <a:pathLst>
              <a:path w="1658" h="384" extrusionOk="0">
                <a:moveTo>
                  <a:pt x="1553" y="384"/>
                </a:moveTo>
                <a:cubicBezTo>
                  <a:pt x="1556" y="384"/>
                  <a:pt x="1560" y="382"/>
                  <a:pt x="1561" y="379"/>
                </a:cubicBezTo>
                <a:cubicBezTo>
                  <a:pt x="1657" y="196"/>
                  <a:pt x="1657" y="196"/>
                  <a:pt x="1657" y="196"/>
                </a:cubicBezTo>
                <a:cubicBezTo>
                  <a:pt x="1658" y="194"/>
                  <a:pt x="1658" y="190"/>
                  <a:pt x="1657" y="187"/>
                </a:cubicBezTo>
                <a:cubicBezTo>
                  <a:pt x="1561" y="5"/>
                  <a:pt x="1561" y="5"/>
                  <a:pt x="1561" y="5"/>
                </a:cubicBezTo>
                <a:cubicBezTo>
                  <a:pt x="1560" y="2"/>
                  <a:pt x="1556" y="0"/>
                  <a:pt x="1553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7"/>
                  <a:pt x="3" y="14"/>
                </a:cubicBezTo>
                <a:cubicBezTo>
                  <a:pt x="94" y="187"/>
                  <a:pt x="94" y="187"/>
                  <a:pt x="94" y="187"/>
                </a:cubicBezTo>
                <a:cubicBezTo>
                  <a:pt x="94" y="187"/>
                  <a:pt x="94" y="187"/>
                  <a:pt x="94" y="187"/>
                </a:cubicBezTo>
                <a:cubicBezTo>
                  <a:pt x="196" y="384"/>
                  <a:pt x="196" y="384"/>
                  <a:pt x="196" y="384"/>
                </a:cubicBezTo>
                <a:lnTo>
                  <a:pt x="1553" y="384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400" b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    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400" b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    IV. </a:t>
            </a:r>
            <a:r>
              <a:rPr lang="en-US" sz="1400" b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KIẾN TRÚC</a:t>
            </a:r>
            <a:r>
              <a:rPr lang="en-US" sz="1400" b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3" name="Google Shape;1336;p49"/>
          <p:cNvSpPr/>
          <p:nvPr/>
        </p:nvSpPr>
        <p:spPr>
          <a:xfrm rot="18822422" flipH="1" flipV="1">
            <a:off x="5460846" y="3599050"/>
            <a:ext cx="816265" cy="360715"/>
          </a:xfrm>
          <a:custGeom>
            <a:avLst/>
            <a:gdLst/>
            <a:ahLst/>
            <a:cxnLst/>
            <a:rect l="l" t="t" r="r" b="b"/>
            <a:pathLst>
              <a:path w="196" h="197" extrusionOk="0">
                <a:moveTo>
                  <a:pt x="94" y="9"/>
                </a:moveTo>
                <a:cubicBezTo>
                  <a:pt x="3" y="183"/>
                  <a:pt x="3" y="183"/>
                  <a:pt x="3" y="183"/>
                </a:cubicBezTo>
                <a:cubicBezTo>
                  <a:pt x="0" y="189"/>
                  <a:pt x="5" y="197"/>
                  <a:pt x="12" y="197"/>
                </a:cubicBezTo>
                <a:cubicBezTo>
                  <a:pt x="196" y="197"/>
                  <a:pt x="196" y="197"/>
                  <a:pt x="196" y="197"/>
                </a:cubicBezTo>
                <a:cubicBezTo>
                  <a:pt x="94" y="0"/>
                  <a:pt x="94" y="0"/>
                  <a:pt x="94" y="0"/>
                </a:cubicBezTo>
                <a:cubicBezTo>
                  <a:pt x="95" y="3"/>
                  <a:pt x="95" y="7"/>
                  <a:pt x="94" y="9"/>
                </a:cubicBez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50761" y="904981"/>
            <a:ext cx="444796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Placeholder 3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17130"/>
          <a:stretch>
            <a:fillRect/>
          </a:stretch>
        </p:blipFill>
        <p:spPr/>
      </p:pic>
      <p:sp>
        <p:nvSpPr>
          <p:cNvPr id="34" name="Google Shape;1338;p49"/>
          <p:cNvSpPr/>
          <p:nvPr/>
        </p:nvSpPr>
        <p:spPr>
          <a:xfrm>
            <a:off x="1562373" y="4814088"/>
            <a:ext cx="4610640" cy="594854"/>
          </a:xfrm>
          <a:custGeom>
            <a:avLst/>
            <a:gdLst/>
            <a:ahLst/>
            <a:cxnLst/>
            <a:rect l="l" t="t" r="r" b="b"/>
            <a:pathLst>
              <a:path w="1658" h="384" extrusionOk="0">
                <a:moveTo>
                  <a:pt x="1553" y="384"/>
                </a:moveTo>
                <a:cubicBezTo>
                  <a:pt x="1556" y="384"/>
                  <a:pt x="1560" y="382"/>
                  <a:pt x="1561" y="379"/>
                </a:cubicBezTo>
                <a:cubicBezTo>
                  <a:pt x="1657" y="196"/>
                  <a:pt x="1657" y="196"/>
                  <a:pt x="1657" y="196"/>
                </a:cubicBezTo>
                <a:cubicBezTo>
                  <a:pt x="1658" y="194"/>
                  <a:pt x="1658" y="190"/>
                  <a:pt x="1657" y="187"/>
                </a:cubicBezTo>
                <a:cubicBezTo>
                  <a:pt x="1561" y="5"/>
                  <a:pt x="1561" y="5"/>
                  <a:pt x="1561" y="5"/>
                </a:cubicBezTo>
                <a:cubicBezTo>
                  <a:pt x="1560" y="2"/>
                  <a:pt x="1556" y="0"/>
                  <a:pt x="1553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7"/>
                  <a:pt x="3" y="14"/>
                </a:cubicBezTo>
                <a:cubicBezTo>
                  <a:pt x="94" y="187"/>
                  <a:pt x="94" y="187"/>
                  <a:pt x="94" y="187"/>
                </a:cubicBezTo>
                <a:cubicBezTo>
                  <a:pt x="94" y="187"/>
                  <a:pt x="94" y="187"/>
                  <a:pt x="94" y="187"/>
                </a:cubicBezTo>
                <a:cubicBezTo>
                  <a:pt x="196" y="384"/>
                  <a:pt x="196" y="384"/>
                  <a:pt x="196" y="384"/>
                </a:cubicBezTo>
                <a:lnTo>
                  <a:pt x="1553" y="384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400" b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400" b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400" b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    </a:t>
            </a:r>
            <a:r>
              <a:rPr lang="en-US" sz="1400" b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VI. TỔNG KẾT </a:t>
            </a:r>
            <a:endParaRPr sz="1400" b="1" i="0" u="none" strike="noStrike" cap="none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5" name="Google Shape;1339;p49"/>
          <p:cNvSpPr/>
          <p:nvPr/>
        </p:nvSpPr>
        <p:spPr>
          <a:xfrm rot="2729265" flipV="1">
            <a:off x="1317530" y="5098578"/>
            <a:ext cx="816685" cy="323296"/>
          </a:xfrm>
          <a:custGeom>
            <a:avLst/>
            <a:gdLst/>
            <a:ahLst/>
            <a:cxnLst/>
            <a:rect l="l" t="t" r="r" b="b"/>
            <a:pathLst>
              <a:path w="196" h="197" extrusionOk="0">
                <a:moveTo>
                  <a:pt x="94" y="9"/>
                </a:moveTo>
                <a:cubicBezTo>
                  <a:pt x="3" y="183"/>
                  <a:pt x="3" y="183"/>
                  <a:pt x="3" y="183"/>
                </a:cubicBezTo>
                <a:cubicBezTo>
                  <a:pt x="0" y="189"/>
                  <a:pt x="5" y="197"/>
                  <a:pt x="12" y="197"/>
                </a:cubicBezTo>
                <a:cubicBezTo>
                  <a:pt x="196" y="197"/>
                  <a:pt x="196" y="197"/>
                  <a:pt x="196" y="197"/>
                </a:cubicBezTo>
                <a:cubicBezTo>
                  <a:pt x="94" y="0"/>
                  <a:pt x="94" y="0"/>
                  <a:pt x="94" y="0"/>
                </a:cubicBezTo>
                <a:cubicBezTo>
                  <a:pt x="95" y="3"/>
                  <a:pt x="95" y="7"/>
                  <a:pt x="94" y="9"/>
                </a:cubicBez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</a:t>
            </a:r>
            <a:r>
              <a:rPr lang="en-US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KẾT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5" name="Rectangle 4"/>
          <p:cNvSpPr/>
          <p:nvPr/>
        </p:nvSpPr>
        <p:spPr>
          <a:xfrm>
            <a:off x="256968" y="900000"/>
            <a:ext cx="11576231" cy="572002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75565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262890" algn="l"/>
              </a:tabLst>
            </a:pPr>
            <a:r>
              <a:rPr lang="en-US" b="1" ker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en-US" b="1" kern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b="1" ker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kern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xét</a:t>
            </a:r>
            <a:endParaRPr lang="en-US" b="1" kern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6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350520" algn="l"/>
              </a:tabLst>
            </a:pPr>
            <a:r>
              <a:rPr lang="en-US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1.1.</a:t>
            </a:r>
            <a:r>
              <a:rPr lang="vi-VN">
                <a:latin typeface="Times New Roman" panose="02020603050405020304" pitchFamily="18" charset="0"/>
                <a:ea typeface="Times New Roman" panose="02020603050405020304" pitchFamily="18" charset="0"/>
              </a:rPr>
              <a:t>Ưu</a:t>
            </a:r>
            <a:r>
              <a:rPr lang="vi-VN" spc="-5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endParaRPr lang="en-US" sz="14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Ø"/>
              <a:tabLst>
                <a:tab pos="426085" algn="l"/>
              </a:tabLst>
            </a:pP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vi-VN" smtClean="0">
                <a:latin typeface="Times New Roman" panose="02020603050405020304" pitchFamily="18" charset="0"/>
                <a:ea typeface="Calibri" panose="020F0502020204030204" pitchFamily="34" charset="0"/>
              </a:rPr>
              <a:t>Hiểu</a:t>
            </a:r>
            <a:r>
              <a:rPr lang="vi-VN" spc="-15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rõ</a:t>
            </a:r>
            <a:r>
              <a:rPr lang="vi-VN" spc="-5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quy trình phân</a:t>
            </a:r>
            <a:r>
              <a:rPr lang="vi-VN" spc="-1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vi-VN" spc="-5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vi-VN" spc="-5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vi-VN" spc="-1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hệ thống</a:t>
            </a:r>
            <a:r>
              <a:rPr lang="vi-VN" spc="-15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thông tin.</a:t>
            </a:r>
            <a:endParaRPr lang="en-US" sz="14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marR="128397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Ø"/>
              <a:tabLst>
                <a:tab pos="426085" algn="l"/>
              </a:tabLst>
            </a:pP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vi-VN" smtClean="0">
                <a:latin typeface="Times New Roman" panose="02020603050405020304" pitchFamily="18" charset="0"/>
                <a:ea typeface="Calibri" panose="020F0502020204030204" pitchFamily="34" charset="0"/>
              </a:rPr>
              <a:t>Hoàn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thành được đề tài phân tích thiết kế hệ thống quản lý </a:t>
            </a:r>
            <a:r>
              <a:rPr lang="en-US" err="1">
                <a:latin typeface="Times New Roman" panose="02020603050405020304" pitchFamily="18" charset="0"/>
                <a:ea typeface="Calibri" panose="020F0502020204030204" pitchFamily="34" charset="0"/>
              </a:rPr>
              <a:t>bán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endParaRPr lang="en-US" sz="140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128397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tabLst>
                <a:tab pos="426085" algn="l"/>
              </a:tabLst>
            </a:pPr>
            <a:r>
              <a:rPr lang="en-US" sz="14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1.</a:t>
            </a:r>
            <a:r>
              <a:rPr lang="vi-VN">
                <a:latin typeface="Times New Roman" panose="02020603050405020304" pitchFamily="18" charset="0"/>
                <a:ea typeface="Times New Roman" panose="02020603050405020304" pitchFamily="18" charset="0"/>
              </a:rPr>
              <a:t>2.Khuyết</a:t>
            </a:r>
            <a:r>
              <a:rPr lang="vi-VN" spc="-15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endParaRPr lang="en-US" sz="14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Ø"/>
              <a:tabLst>
                <a:tab pos="424180" algn="l"/>
              </a:tabLst>
            </a:pP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vi-VN" smtClean="0"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vi-VN" spc="-1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vi-VN" spc="-1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vi-VN" spc="-15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diện chưa</a:t>
            </a:r>
            <a:r>
              <a:rPr lang="vi-VN" spc="-5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đẹp</a:t>
            </a:r>
            <a:endParaRPr lang="en-US" sz="14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Ø"/>
              <a:tabLst>
                <a:tab pos="424180" algn="l"/>
              </a:tabLst>
            </a:pP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vi-VN" smtClean="0">
                <a:latin typeface="Times New Roman" panose="02020603050405020304" pitchFamily="18" charset="0"/>
                <a:ea typeface="Calibri" panose="020F0502020204030204" pitchFamily="34" charset="0"/>
              </a:rPr>
              <a:t>Thiếu</a:t>
            </a:r>
            <a:r>
              <a:rPr lang="vi-VN" spc="-1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kinh</a:t>
            </a:r>
            <a:r>
              <a:rPr lang="vi-VN" spc="-1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vi-VN" spc="-1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trong thiết</a:t>
            </a:r>
            <a:r>
              <a:rPr lang="vi-VN" spc="-5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vi-VN" spc="-5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vi-VN" spc="-15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endParaRPr lang="en-US" sz="140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  <a:tabLst>
                <a:tab pos="424180" algn="l"/>
              </a:tabLst>
            </a:pPr>
            <a:r>
              <a:rPr lang="vi-VN" b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b="1" smtClea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2.Tài </a:t>
            </a:r>
            <a:r>
              <a:rPr lang="vi-VN" b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liệu tham khảo</a:t>
            </a:r>
            <a:endParaRPr lang="en-US" sz="140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424180" algn="l"/>
              </a:tabLst>
            </a:pPr>
            <a:r>
              <a:rPr lang="vi-VN" b="1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Em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hiểu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cấu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trúc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Html,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Css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,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javascipt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đây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vi-VN" u="sng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https://www.w3schools.com</a:t>
            </a:r>
            <a:r>
              <a:rPr lang="vi-VN" u="sng" smtClean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/</a:t>
            </a:r>
            <a:endParaRPr lang="en-US" sz="140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424180" algn="l"/>
              </a:tabLst>
            </a:pPr>
            <a:r>
              <a:rPr lang="en-US" sz="14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Ngoài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hiểu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xem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video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họ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dạy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reponsive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đây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b="1"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vi-VN" b="1" u="sng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https://fullstack.edu.vn/</a:t>
            </a:r>
            <a:endParaRPr lang="en-US" sz="14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424180" algn="l"/>
              </a:tabLst>
            </a:pPr>
            <a:r>
              <a:rPr lang="vi-VN" b="1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smtClea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b="1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Hướng</a:t>
            </a:r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tương</a:t>
            </a:r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lai</a:t>
            </a:r>
            <a:endParaRPr lang="en-US" sz="140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424180" algn="l"/>
              </a:tabLst>
            </a:pPr>
            <a:r>
              <a:rPr lang="en-US" b="1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Viết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trải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tối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ưu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4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buFont typeface="Wingdings" panose="05000000000000000000" pitchFamily="2" charset="2"/>
              <a:buChar char="Ø"/>
              <a:tabLst>
                <a:tab pos="424180" algn="l"/>
              </a:tabLst>
            </a:pP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US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Hướng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bán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hàng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tinh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tế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mắt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15000"/>
              </a:lnSpc>
              <a:tabLst>
                <a:tab pos="424180" algn="l"/>
              </a:tabLst>
            </a:pP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424180" algn="l"/>
              </a:tabLst>
            </a:pPr>
            <a:endParaRPr lang="en-US" sz="140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424180" algn="l"/>
              </a:tabLst>
            </a:pP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424180" algn="l"/>
              </a:tabLst>
            </a:pPr>
            <a:endParaRPr lang="en-US" sz="140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424180" algn="l"/>
              </a:tabLst>
            </a:pP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tabLst>
                <a:tab pos="424180" algn="l"/>
              </a:tabLst>
            </a:pPr>
            <a:endParaRPr lang="en-US" sz="140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934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53" y="455236"/>
            <a:ext cx="7598535" cy="396221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mtClean="0"/>
              <a:t>CẢM ƠN THẦY CÔ VÀ CÁC BẠN ĐÃ LẮNG NGHE !</a:t>
            </a:r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F0F12597-AABE-455F-AE27-B788519B20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89813" y="308601"/>
            <a:ext cx="445684" cy="444742"/>
            <a:chOff x="5660231" y="2993234"/>
            <a:chExt cx="868511" cy="866677"/>
          </a:xfrm>
        </p:grpSpPr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559EE1F1-B897-408A-A84B-C550FFD08D48}"/>
                </a:ext>
              </a:extLst>
            </p:cNvPr>
            <p:cNvSpPr/>
            <p:nvPr/>
          </p:nvSpPr>
          <p:spPr>
            <a:xfrm>
              <a:off x="5660231" y="3288411"/>
              <a:ext cx="571500" cy="571500"/>
            </a:xfrm>
            <a:custGeom>
              <a:avLst/>
              <a:gdLst>
                <a:gd name="connsiteX0" fmla="*/ 288179 w 571500"/>
                <a:gd name="connsiteY0" fmla="*/ 7144 h 571500"/>
                <a:gd name="connsiteX1" fmla="*/ 7144 w 571500"/>
                <a:gd name="connsiteY1" fmla="*/ 288179 h 571500"/>
                <a:gd name="connsiteX2" fmla="*/ 288179 w 571500"/>
                <a:gd name="connsiteY2" fmla="*/ 569214 h 571500"/>
                <a:gd name="connsiteX3" fmla="*/ 569214 w 571500"/>
                <a:gd name="connsiteY3" fmla="*/ 288179 h 571500"/>
                <a:gd name="connsiteX4" fmla="*/ 288179 w 571500"/>
                <a:gd name="connsiteY4" fmla="*/ 7144 h 571500"/>
                <a:gd name="connsiteX5" fmla="*/ 288179 w 571500"/>
                <a:gd name="connsiteY5" fmla="*/ 531114 h 571500"/>
                <a:gd name="connsiteX6" fmla="*/ 45244 w 571500"/>
                <a:gd name="connsiteY6" fmla="*/ 288179 h 571500"/>
                <a:gd name="connsiteX7" fmla="*/ 288179 w 571500"/>
                <a:gd name="connsiteY7" fmla="*/ 45244 h 571500"/>
                <a:gd name="connsiteX8" fmla="*/ 531114 w 571500"/>
                <a:gd name="connsiteY8" fmla="*/ 288179 h 571500"/>
                <a:gd name="connsiteX9" fmla="*/ 288179 w 571500"/>
                <a:gd name="connsiteY9" fmla="*/ 53111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0" h="571500">
                  <a:moveTo>
                    <a:pt x="288179" y="7144"/>
                  </a:moveTo>
                  <a:cubicBezTo>
                    <a:pt x="133217" y="7144"/>
                    <a:pt x="7144" y="133217"/>
                    <a:pt x="7144" y="288179"/>
                  </a:cubicBezTo>
                  <a:cubicBezTo>
                    <a:pt x="7144" y="443141"/>
                    <a:pt x="133217" y="569214"/>
                    <a:pt x="288179" y="569214"/>
                  </a:cubicBezTo>
                  <a:cubicBezTo>
                    <a:pt x="443141" y="569214"/>
                    <a:pt x="569214" y="443151"/>
                    <a:pt x="569214" y="288179"/>
                  </a:cubicBezTo>
                  <a:cubicBezTo>
                    <a:pt x="569214" y="133207"/>
                    <a:pt x="443141" y="7144"/>
                    <a:pt x="288179" y="7144"/>
                  </a:cubicBezTo>
                  <a:close/>
                  <a:moveTo>
                    <a:pt x="288179" y="531114"/>
                  </a:moveTo>
                  <a:cubicBezTo>
                    <a:pt x="154219" y="531114"/>
                    <a:pt x="45244" y="422138"/>
                    <a:pt x="45244" y="288179"/>
                  </a:cubicBezTo>
                  <a:cubicBezTo>
                    <a:pt x="45244" y="154219"/>
                    <a:pt x="154219" y="45244"/>
                    <a:pt x="288179" y="45244"/>
                  </a:cubicBezTo>
                  <a:cubicBezTo>
                    <a:pt x="422138" y="45244"/>
                    <a:pt x="531114" y="154229"/>
                    <a:pt x="531114" y="288179"/>
                  </a:cubicBezTo>
                  <a:cubicBezTo>
                    <a:pt x="531114" y="422129"/>
                    <a:pt x="422129" y="531114"/>
                    <a:pt x="288179" y="5311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033469D8-D3DC-4362-8C73-DB3F504C5B01}"/>
                </a:ext>
              </a:extLst>
            </p:cNvPr>
            <p:cNvSpPr/>
            <p:nvPr/>
          </p:nvSpPr>
          <p:spPr>
            <a:xfrm>
              <a:off x="5778589" y="3406883"/>
              <a:ext cx="171450" cy="171450"/>
            </a:xfrm>
            <a:custGeom>
              <a:avLst/>
              <a:gdLst>
                <a:gd name="connsiteX0" fmla="*/ 47844 w 171450"/>
                <a:gd name="connsiteY0" fmla="*/ 101613 h 171450"/>
                <a:gd name="connsiteX1" fmla="*/ 45253 w 171450"/>
                <a:gd name="connsiteY1" fmla="*/ 87068 h 171450"/>
                <a:gd name="connsiteX2" fmla="*/ 87068 w 171450"/>
                <a:gd name="connsiteY2" fmla="*/ 45244 h 171450"/>
                <a:gd name="connsiteX3" fmla="*/ 128883 w 171450"/>
                <a:gd name="connsiteY3" fmla="*/ 87068 h 171450"/>
                <a:gd name="connsiteX4" fmla="*/ 87116 w 171450"/>
                <a:gd name="connsiteY4" fmla="*/ 128883 h 171450"/>
                <a:gd name="connsiteX5" fmla="*/ 68085 w 171450"/>
                <a:gd name="connsiteY5" fmla="*/ 147952 h 171450"/>
                <a:gd name="connsiteX6" fmla="*/ 87135 w 171450"/>
                <a:gd name="connsiteY6" fmla="*/ 166983 h 171450"/>
                <a:gd name="connsiteX7" fmla="*/ 87154 w 171450"/>
                <a:gd name="connsiteY7" fmla="*/ 166983 h 171450"/>
                <a:gd name="connsiteX8" fmla="*/ 166973 w 171450"/>
                <a:gd name="connsiteY8" fmla="*/ 87068 h 171450"/>
                <a:gd name="connsiteX9" fmla="*/ 87058 w 171450"/>
                <a:gd name="connsiteY9" fmla="*/ 7144 h 171450"/>
                <a:gd name="connsiteX10" fmla="*/ 7144 w 171450"/>
                <a:gd name="connsiteY10" fmla="*/ 87068 h 171450"/>
                <a:gd name="connsiteX11" fmla="*/ 12125 w 171450"/>
                <a:gd name="connsiteY11" fmla="*/ 114881 h 171450"/>
                <a:gd name="connsiteX12" fmla="*/ 36614 w 171450"/>
                <a:gd name="connsiteY12" fmla="*/ 126111 h 171450"/>
                <a:gd name="connsiteX13" fmla="*/ 47844 w 171450"/>
                <a:gd name="connsiteY13" fmla="*/ 10161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171450">
                  <a:moveTo>
                    <a:pt x="47844" y="101613"/>
                  </a:moveTo>
                  <a:cubicBezTo>
                    <a:pt x="46120" y="96974"/>
                    <a:pt x="45253" y="92078"/>
                    <a:pt x="45253" y="87068"/>
                  </a:cubicBezTo>
                  <a:cubicBezTo>
                    <a:pt x="45253" y="64008"/>
                    <a:pt x="64008" y="45244"/>
                    <a:pt x="87068" y="45244"/>
                  </a:cubicBezTo>
                  <a:cubicBezTo>
                    <a:pt x="110128" y="45244"/>
                    <a:pt x="128883" y="64008"/>
                    <a:pt x="128883" y="87068"/>
                  </a:cubicBezTo>
                  <a:cubicBezTo>
                    <a:pt x="128883" y="110099"/>
                    <a:pt x="110147" y="128854"/>
                    <a:pt x="87116" y="128883"/>
                  </a:cubicBezTo>
                  <a:cubicBezTo>
                    <a:pt x="76600" y="128892"/>
                    <a:pt x="68075" y="137427"/>
                    <a:pt x="68085" y="147952"/>
                  </a:cubicBezTo>
                  <a:cubicBezTo>
                    <a:pt x="68094" y="158477"/>
                    <a:pt x="76619" y="166983"/>
                    <a:pt x="87135" y="166983"/>
                  </a:cubicBezTo>
                  <a:cubicBezTo>
                    <a:pt x="87135" y="166983"/>
                    <a:pt x="87144" y="166983"/>
                    <a:pt x="87154" y="166983"/>
                  </a:cubicBezTo>
                  <a:cubicBezTo>
                    <a:pt x="131169" y="166935"/>
                    <a:pt x="166973" y="131083"/>
                    <a:pt x="166973" y="87068"/>
                  </a:cubicBezTo>
                  <a:cubicBezTo>
                    <a:pt x="166973" y="42996"/>
                    <a:pt x="131121" y="7144"/>
                    <a:pt x="87058" y="7144"/>
                  </a:cubicBezTo>
                  <a:cubicBezTo>
                    <a:pt x="42996" y="7144"/>
                    <a:pt x="7144" y="42996"/>
                    <a:pt x="7144" y="87068"/>
                  </a:cubicBezTo>
                  <a:cubicBezTo>
                    <a:pt x="7144" y="96631"/>
                    <a:pt x="8820" y="105985"/>
                    <a:pt x="12125" y="114881"/>
                  </a:cubicBezTo>
                  <a:cubicBezTo>
                    <a:pt x="15783" y="124749"/>
                    <a:pt x="26737" y="129759"/>
                    <a:pt x="36614" y="126111"/>
                  </a:cubicBezTo>
                  <a:cubicBezTo>
                    <a:pt x="46492" y="122434"/>
                    <a:pt x="51511" y="111471"/>
                    <a:pt x="47844" y="1016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56D60673-90C1-4A3B-B705-02383760807C}"/>
                </a:ext>
              </a:extLst>
            </p:cNvPr>
            <p:cNvSpPr/>
            <p:nvPr/>
          </p:nvSpPr>
          <p:spPr>
            <a:xfrm>
              <a:off x="6007446" y="3504769"/>
              <a:ext cx="142875" cy="142875"/>
            </a:xfrm>
            <a:custGeom>
              <a:avLst/>
              <a:gdLst>
                <a:gd name="connsiteX0" fmla="*/ 97184 w 142875"/>
                <a:gd name="connsiteY0" fmla="*/ 61648 h 142875"/>
                <a:gd name="connsiteX1" fmla="*/ 99041 w 142875"/>
                <a:gd name="connsiteY1" fmla="*/ 71506 h 142875"/>
                <a:gd name="connsiteX2" fmla="*/ 72142 w 142875"/>
                <a:gd name="connsiteY2" fmla="*/ 98395 h 142875"/>
                <a:gd name="connsiteX3" fmla="*/ 45244 w 142875"/>
                <a:gd name="connsiteY3" fmla="*/ 71506 h 142875"/>
                <a:gd name="connsiteX4" fmla="*/ 67618 w 142875"/>
                <a:gd name="connsiteY4" fmla="*/ 44989 h 142875"/>
                <a:gd name="connsiteX5" fmla="*/ 83239 w 142875"/>
                <a:gd name="connsiteY5" fmla="*/ 23033 h 142875"/>
                <a:gd name="connsiteX6" fmla="*/ 61293 w 142875"/>
                <a:gd name="connsiteY6" fmla="*/ 7403 h 142875"/>
                <a:gd name="connsiteX7" fmla="*/ 7144 w 142875"/>
                <a:gd name="connsiteY7" fmla="*/ 71497 h 142875"/>
                <a:gd name="connsiteX8" fmla="*/ 72142 w 142875"/>
                <a:gd name="connsiteY8" fmla="*/ 136486 h 142875"/>
                <a:gd name="connsiteX9" fmla="*/ 137141 w 142875"/>
                <a:gd name="connsiteY9" fmla="*/ 71497 h 142875"/>
                <a:gd name="connsiteX10" fmla="*/ 132617 w 142875"/>
                <a:gd name="connsiteY10" fmla="*/ 47646 h 142875"/>
                <a:gd name="connsiteX11" fmla="*/ 107899 w 142875"/>
                <a:gd name="connsiteY11" fmla="*/ 36921 h 142875"/>
                <a:gd name="connsiteX12" fmla="*/ 97184 w 142875"/>
                <a:gd name="connsiteY12" fmla="*/ 6164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42875">
                  <a:moveTo>
                    <a:pt x="97184" y="61648"/>
                  </a:moveTo>
                  <a:cubicBezTo>
                    <a:pt x="98412" y="64772"/>
                    <a:pt x="99041" y="68096"/>
                    <a:pt x="99041" y="71506"/>
                  </a:cubicBezTo>
                  <a:cubicBezTo>
                    <a:pt x="99041" y="86337"/>
                    <a:pt x="86973" y="98395"/>
                    <a:pt x="72142" y="98395"/>
                  </a:cubicBezTo>
                  <a:cubicBezTo>
                    <a:pt x="57312" y="98395"/>
                    <a:pt x="45244" y="86327"/>
                    <a:pt x="45244" y="71506"/>
                  </a:cubicBezTo>
                  <a:cubicBezTo>
                    <a:pt x="45244" y="58314"/>
                    <a:pt x="54654" y="47160"/>
                    <a:pt x="67618" y="44989"/>
                  </a:cubicBezTo>
                  <a:cubicBezTo>
                    <a:pt x="77991" y="43236"/>
                    <a:pt x="84992" y="33406"/>
                    <a:pt x="83239" y="23033"/>
                  </a:cubicBezTo>
                  <a:cubicBezTo>
                    <a:pt x="81486" y="12661"/>
                    <a:pt x="71657" y="5688"/>
                    <a:pt x="61293" y="7403"/>
                  </a:cubicBezTo>
                  <a:cubicBezTo>
                    <a:pt x="29918" y="12689"/>
                    <a:pt x="7144" y="39645"/>
                    <a:pt x="7144" y="71497"/>
                  </a:cubicBezTo>
                  <a:cubicBezTo>
                    <a:pt x="7144" y="107339"/>
                    <a:pt x="36300" y="136486"/>
                    <a:pt x="72142" y="136486"/>
                  </a:cubicBezTo>
                  <a:cubicBezTo>
                    <a:pt x="107985" y="136486"/>
                    <a:pt x="137141" y="107330"/>
                    <a:pt x="137141" y="71497"/>
                  </a:cubicBezTo>
                  <a:cubicBezTo>
                    <a:pt x="137141" y="63277"/>
                    <a:pt x="135617" y="55247"/>
                    <a:pt x="132617" y="47646"/>
                  </a:cubicBezTo>
                  <a:cubicBezTo>
                    <a:pt x="128749" y="37864"/>
                    <a:pt x="117672" y="33073"/>
                    <a:pt x="107899" y="36921"/>
                  </a:cubicBezTo>
                  <a:cubicBezTo>
                    <a:pt x="98127" y="40788"/>
                    <a:pt x="93316" y="51856"/>
                    <a:pt x="97184" y="616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941908B8-1FD7-4EE4-AE25-1C45D34F1498}"/>
                </a:ext>
              </a:extLst>
            </p:cNvPr>
            <p:cNvSpPr/>
            <p:nvPr/>
          </p:nvSpPr>
          <p:spPr>
            <a:xfrm>
              <a:off x="5819742" y="3637845"/>
              <a:ext cx="152400" cy="142875"/>
            </a:xfrm>
            <a:custGeom>
              <a:avLst/>
              <a:gdLst>
                <a:gd name="connsiteX0" fmla="*/ 77414 w 152400"/>
                <a:gd name="connsiteY0" fmla="*/ 7144 h 142875"/>
                <a:gd name="connsiteX1" fmla="*/ 27703 w 152400"/>
                <a:gd name="connsiteY1" fmla="*/ 27737 h 142875"/>
                <a:gd name="connsiteX2" fmla="*/ 27703 w 152400"/>
                <a:gd name="connsiteY2" fmla="*/ 127168 h 142875"/>
                <a:gd name="connsiteX3" fmla="*/ 49382 w 152400"/>
                <a:gd name="connsiteY3" fmla="*/ 141932 h 142875"/>
                <a:gd name="connsiteX4" fmla="*/ 56964 w 152400"/>
                <a:gd name="connsiteY4" fmla="*/ 143523 h 142875"/>
                <a:gd name="connsiteX5" fmla="*/ 74443 w 152400"/>
                <a:gd name="connsiteY5" fmla="*/ 132055 h 142875"/>
                <a:gd name="connsiteX6" fmla="*/ 64556 w 152400"/>
                <a:gd name="connsiteY6" fmla="*/ 106994 h 142875"/>
                <a:gd name="connsiteX7" fmla="*/ 54631 w 152400"/>
                <a:gd name="connsiteY7" fmla="*/ 100222 h 142875"/>
                <a:gd name="connsiteX8" fmla="*/ 54631 w 152400"/>
                <a:gd name="connsiteY8" fmla="*/ 54673 h 142875"/>
                <a:gd name="connsiteX9" fmla="*/ 100170 w 152400"/>
                <a:gd name="connsiteY9" fmla="*/ 54673 h 142875"/>
                <a:gd name="connsiteX10" fmla="*/ 103675 w 152400"/>
                <a:gd name="connsiteY10" fmla="*/ 96088 h 142875"/>
                <a:gd name="connsiteX11" fmla="*/ 108152 w 152400"/>
                <a:gd name="connsiteY11" fmla="*/ 122653 h 142875"/>
                <a:gd name="connsiteX12" fmla="*/ 134717 w 152400"/>
                <a:gd name="connsiteY12" fmla="*/ 118167 h 142875"/>
                <a:gd name="connsiteX13" fmla="*/ 127106 w 152400"/>
                <a:gd name="connsiteY13" fmla="*/ 27737 h 142875"/>
                <a:gd name="connsiteX14" fmla="*/ 77414 w 152400"/>
                <a:gd name="connsiteY1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142875">
                  <a:moveTo>
                    <a:pt x="77414" y="7144"/>
                  </a:moveTo>
                  <a:cubicBezTo>
                    <a:pt x="58631" y="7144"/>
                    <a:pt x="40981" y="14459"/>
                    <a:pt x="27703" y="27737"/>
                  </a:cubicBezTo>
                  <a:cubicBezTo>
                    <a:pt x="291" y="55150"/>
                    <a:pt x="291" y="99755"/>
                    <a:pt x="27703" y="127168"/>
                  </a:cubicBezTo>
                  <a:cubicBezTo>
                    <a:pt x="33990" y="133445"/>
                    <a:pt x="41286" y="138417"/>
                    <a:pt x="49382" y="141932"/>
                  </a:cubicBezTo>
                  <a:cubicBezTo>
                    <a:pt x="51859" y="143008"/>
                    <a:pt x="54431" y="143523"/>
                    <a:pt x="56964" y="143523"/>
                  </a:cubicBezTo>
                  <a:cubicBezTo>
                    <a:pt x="64318" y="143523"/>
                    <a:pt x="71328" y="139236"/>
                    <a:pt x="74443" y="132055"/>
                  </a:cubicBezTo>
                  <a:cubicBezTo>
                    <a:pt x="78634" y="122396"/>
                    <a:pt x="74214" y="111185"/>
                    <a:pt x="64556" y="106994"/>
                  </a:cubicBezTo>
                  <a:cubicBezTo>
                    <a:pt x="60850" y="105385"/>
                    <a:pt x="57517" y="103108"/>
                    <a:pt x="54631" y="100222"/>
                  </a:cubicBezTo>
                  <a:cubicBezTo>
                    <a:pt x="42077" y="87668"/>
                    <a:pt x="42077" y="67227"/>
                    <a:pt x="54631" y="54673"/>
                  </a:cubicBezTo>
                  <a:cubicBezTo>
                    <a:pt x="66785" y="42501"/>
                    <a:pt x="88006" y="42510"/>
                    <a:pt x="100170" y="54673"/>
                  </a:cubicBezTo>
                  <a:cubicBezTo>
                    <a:pt x="111333" y="65837"/>
                    <a:pt x="112809" y="83248"/>
                    <a:pt x="103675" y="96088"/>
                  </a:cubicBezTo>
                  <a:cubicBezTo>
                    <a:pt x="97569" y="104651"/>
                    <a:pt x="99579" y="116548"/>
                    <a:pt x="108152" y="122653"/>
                  </a:cubicBezTo>
                  <a:cubicBezTo>
                    <a:pt x="116715" y="128740"/>
                    <a:pt x="128611" y="126749"/>
                    <a:pt x="134717" y="118167"/>
                  </a:cubicBezTo>
                  <a:cubicBezTo>
                    <a:pt x="154672" y="90135"/>
                    <a:pt x="151471" y="52092"/>
                    <a:pt x="127106" y="27737"/>
                  </a:cubicBezTo>
                  <a:cubicBezTo>
                    <a:pt x="113848" y="14449"/>
                    <a:pt x="96188" y="7144"/>
                    <a:pt x="77414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4B17393E-C1C4-43DA-A6B1-3ABA77082A89}"/>
                </a:ext>
              </a:extLst>
            </p:cNvPr>
            <p:cNvSpPr/>
            <p:nvPr/>
          </p:nvSpPr>
          <p:spPr>
            <a:xfrm>
              <a:off x="6170593" y="3013169"/>
              <a:ext cx="333375" cy="333375"/>
            </a:xfrm>
            <a:custGeom>
              <a:avLst/>
              <a:gdLst>
                <a:gd name="connsiteX0" fmla="*/ 12723 w 333375"/>
                <a:gd name="connsiteY0" fmla="*/ 328515 h 333375"/>
                <a:gd name="connsiteX1" fmla="*/ 26191 w 333375"/>
                <a:gd name="connsiteY1" fmla="*/ 334097 h 333375"/>
                <a:gd name="connsiteX2" fmla="*/ 39660 w 333375"/>
                <a:gd name="connsiteY2" fmla="*/ 328515 h 333375"/>
                <a:gd name="connsiteX3" fmla="*/ 328515 w 333375"/>
                <a:gd name="connsiteY3" fmla="*/ 39660 h 333375"/>
                <a:gd name="connsiteX4" fmla="*/ 328515 w 333375"/>
                <a:gd name="connsiteY4" fmla="*/ 12723 h 333375"/>
                <a:gd name="connsiteX5" fmla="*/ 301578 w 333375"/>
                <a:gd name="connsiteY5" fmla="*/ 12723 h 333375"/>
                <a:gd name="connsiteX6" fmla="*/ 12723 w 333375"/>
                <a:gd name="connsiteY6" fmla="*/ 301578 h 333375"/>
                <a:gd name="connsiteX7" fmla="*/ 12723 w 333375"/>
                <a:gd name="connsiteY7" fmla="*/ 3285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33375">
                  <a:moveTo>
                    <a:pt x="12723" y="328515"/>
                  </a:moveTo>
                  <a:cubicBezTo>
                    <a:pt x="16438" y="332239"/>
                    <a:pt x="21315" y="334097"/>
                    <a:pt x="26191" y="334097"/>
                  </a:cubicBezTo>
                  <a:cubicBezTo>
                    <a:pt x="31068" y="334097"/>
                    <a:pt x="35945" y="332239"/>
                    <a:pt x="39660" y="328515"/>
                  </a:cubicBezTo>
                  <a:lnTo>
                    <a:pt x="328515" y="39660"/>
                  </a:lnTo>
                  <a:cubicBezTo>
                    <a:pt x="335954" y="32221"/>
                    <a:pt x="335954" y="20162"/>
                    <a:pt x="328515" y="12723"/>
                  </a:cubicBezTo>
                  <a:cubicBezTo>
                    <a:pt x="321085" y="5284"/>
                    <a:pt x="309008" y="5284"/>
                    <a:pt x="301578" y="12723"/>
                  </a:cubicBezTo>
                  <a:lnTo>
                    <a:pt x="12723" y="301578"/>
                  </a:lnTo>
                  <a:cubicBezTo>
                    <a:pt x="5284" y="309017"/>
                    <a:pt x="5284" y="321076"/>
                    <a:pt x="12723" y="3285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2C0F054A-6FFE-4012-93EE-568C5B1B2A42}"/>
                </a:ext>
              </a:extLst>
            </p:cNvPr>
            <p:cNvSpPr/>
            <p:nvPr/>
          </p:nvSpPr>
          <p:spPr>
            <a:xfrm>
              <a:off x="6058150" y="2993234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14 h 285750"/>
                <a:gd name="connsiteX2" fmla="*/ 12723 w 285750"/>
                <a:gd name="connsiteY2" fmla="*/ 276051 h 285750"/>
                <a:gd name="connsiteX3" fmla="*/ 26191 w 285750"/>
                <a:gd name="connsiteY3" fmla="*/ 281633 h 285750"/>
                <a:gd name="connsiteX4" fmla="*/ 39660 w 285750"/>
                <a:gd name="connsiteY4" fmla="*/ 27605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14"/>
                  </a:lnTo>
                  <a:cubicBezTo>
                    <a:pt x="5284" y="256553"/>
                    <a:pt x="5284" y="268612"/>
                    <a:pt x="12723" y="276051"/>
                  </a:cubicBezTo>
                  <a:cubicBezTo>
                    <a:pt x="16438" y="279775"/>
                    <a:pt x="21315" y="281633"/>
                    <a:pt x="26191" y="281633"/>
                  </a:cubicBezTo>
                  <a:cubicBezTo>
                    <a:pt x="31068" y="281633"/>
                    <a:pt x="35945" y="279775"/>
                    <a:pt x="39660" y="27605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811AA75F-0393-4B2E-96E1-F088CC6A12EF}"/>
                </a:ext>
              </a:extLst>
            </p:cNvPr>
            <p:cNvSpPr/>
            <p:nvPr/>
          </p:nvSpPr>
          <p:spPr>
            <a:xfrm>
              <a:off x="6242992" y="3178076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24 h 285750"/>
                <a:gd name="connsiteX2" fmla="*/ 12723 w 285750"/>
                <a:gd name="connsiteY2" fmla="*/ 276061 h 285750"/>
                <a:gd name="connsiteX3" fmla="*/ 26191 w 285750"/>
                <a:gd name="connsiteY3" fmla="*/ 281642 h 285750"/>
                <a:gd name="connsiteX4" fmla="*/ 39660 w 285750"/>
                <a:gd name="connsiteY4" fmla="*/ 27606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24"/>
                  </a:lnTo>
                  <a:cubicBezTo>
                    <a:pt x="5284" y="256563"/>
                    <a:pt x="5284" y="268622"/>
                    <a:pt x="12723" y="276061"/>
                  </a:cubicBezTo>
                  <a:cubicBezTo>
                    <a:pt x="16438" y="279785"/>
                    <a:pt x="21315" y="281642"/>
                    <a:pt x="26191" y="281642"/>
                  </a:cubicBezTo>
                  <a:cubicBezTo>
                    <a:pt x="31068" y="281642"/>
                    <a:pt x="35945" y="279785"/>
                    <a:pt x="39660" y="27606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Graphic 14" descr="dinosaur outline">
            <a:extLst>
              <a:ext uri="{FF2B5EF4-FFF2-40B4-BE49-F238E27FC236}">
                <a16:creationId xmlns="" xmlns:a16="http://schemas.microsoft.com/office/drawing/2014/main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4946994" y="5307571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61DCE69A-183E-4D92-928A-CEE76B9E5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997536" y="1214183"/>
            <a:ext cx="0" cy="409338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7" descr="girl with pigtails raising her hand with chalkboard in background">
            <a:extLst>
              <a:ext uri="{FF2B5EF4-FFF2-40B4-BE49-F238E27FC236}">
                <a16:creationId xmlns="" xmlns:a16="http://schemas.microsoft.com/office/drawing/2014/main" id="{A8A29F18-9B4E-4798-8043-A88568C47F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770828" y="1"/>
            <a:ext cx="4419743" cy="6677644"/>
          </a:xfrm>
        </p:spPr>
      </p:pic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1" r="5451"/>
          <a:stretch>
            <a:fillRect/>
          </a:stretch>
        </p:blipFill>
        <p:spPr>
          <a:xfrm>
            <a:off x="7830355" y="1"/>
            <a:ext cx="4361645" cy="3013654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4749" y="3013655"/>
            <a:ext cx="3759807" cy="6360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1. 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 lượng </a:t>
            </a:r>
            <a:r>
              <a:rPr lang="en-US" sz="18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kê thông tin </a:t>
            </a:r>
            <a:r>
              <a:rPr lang="en-US" sz="18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internet 2021</a:t>
            </a:r>
            <a:endParaRPr 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ubtitle 15"/>
          <p:cNvSpPr>
            <a:spLocks noGrp="1"/>
          </p:cNvSpPr>
          <p:nvPr>
            <p:ph type="subTitle" idx="1"/>
          </p:nvPr>
        </p:nvSpPr>
        <p:spPr>
          <a:xfrm>
            <a:off x="0" y="0"/>
            <a:ext cx="7765961" cy="6678613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smtClean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5100" y="6678613"/>
            <a:ext cx="596900" cy="142875"/>
          </a:xfrm>
        </p:spPr>
        <p:txBody>
          <a:bodyPr/>
          <a:lstStyle/>
          <a:p>
            <a:fld id="{058DB212-BFA2-403F-85EF-DFD3FF6D973A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6630A4D5-EDA4-4984-9340-20504F53AE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765961" y="0"/>
            <a:ext cx="64394" cy="6822000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oogle Shape;1159;p49"/>
          <p:cNvGrpSpPr/>
          <p:nvPr/>
        </p:nvGrpSpPr>
        <p:grpSpPr>
          <a:xfrm>
            <a:off x="230398" y="-1"/>
            <a:ext cx="7302673" cy="6321616"/>
            <a:chOff x="8011588" y="3184166"/>
            <a:chExt cx="306704" cy="719858"/>
          </a:xfrm>
        </p:grpSpPr>
        <p:sp>
          <p:nvSpPr>
            <p:cNvPr id="23" name="Google Shape;1160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161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162;p49"/>
            <p:cNvSpPr txBox="1"/>
            <p:nvPr/>
          </p:nvSpPr>
          <p:spPr>
            <a:xfrm>
              <a:off x="8011692" y="3301733"/>
              <a:ext cx="306600" cy="16557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r>
                <a:rPr lang="vi-VN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1.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Mục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đích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Tiếp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cận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khách hàng mới t</a:t>
              </a:r>
              <a:r>
                <a:rPr lang="vi-VN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ăng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chuyển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đổi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khách hàng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tiềm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năng</a:t>
              </a:r>
              <a:endParaRPr lang="en-US" sz="160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Tăng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sự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tương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tác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giữa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người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bán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và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người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mua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.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Cung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cấp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cho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khách hàng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cơ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hội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mua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hàng hóa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và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sử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dụng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dịch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vụ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với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sự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trợ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giúp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của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hệ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thống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thanh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toán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điện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tử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mà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không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cần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ra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khỏi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nhà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.</a:t>
              </a:r>
              <a:endParaRPr sz="1600" b="0" i="0" u="none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26" name="Google Shape;1163;p49"/>
            <p:cNvSpPr txBox="1"/>
            <p:nvPr/>
          </p:nvSpPr>
          <p:spPr>
            <a:xfrm>
              <a:off x="8011692" y="3231683"/>
              <a:ext cx="306600" cy="61008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r>
                <a:rPr lang="en-US" sz="2400" b="0" i="0" u="none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I. KHẢO SÁT</a:t>
              </a:r>
            </a:p>
          </p:txBody>
        </p:sp>
        <p:sp>
          <p:nvSpPr>
            <p:cNvPr id="27" name="Google Shape;1164;p49"/>
            <p:cNvSpPr txBox="1"/>
            <p:nvPr/>
          </p:nvSpPr>
          <p:spPr>
            <a:xfrm>
              <a:off x="8011588" y="3675972"/>
              <a:ext cx="306600" cy="2091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 b="1" i="0" u="none" smtClean="0">
                  <a:solidFill>
                    <a:schemeClr val="accent4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.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Nghiên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cứu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về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tính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khả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thi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của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website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Khả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thi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về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mặt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tổ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chức</a:t>
              </a:r>
              <a:endParaRPr lang="en-US" sz="160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Giúp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cơ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hội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kinh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doanh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mở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rộng</a:t>
              </a:r>
              <a:endParaRPr lang="en-US" sz="160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Dù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bất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cứ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ở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đâu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cũng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có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thể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ghé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thăm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cửa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hàng, chỉ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cần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kết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nối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internet</a:t>
              </a:r>
            </a:p>
            <a:p>
              <a:pPr marL="285750" lvl="0" indent="-285750">
                <a:buClr>
                  <a:schemeClr val="dk1"/>
                </a:buClr>
                <a:buSzPts val="1400"/>
                <a:buFontTx/>
                <a:buChar char="-"/>
              </a:pPr>
              <a:r>
                <a:rPr lang="en-US" sz="1600" kern="0" err="1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Giảm</a:t>
              </a:r>
              <a:r>
                <a:rPr lang="vi-VN" sz="1600" kern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tối thiểu về thời gian quản lý</a:t>
              </a:r>
            </a:p>
            <a:p>
              <a:pPr marL="285750" lvl="0" indent="-285750">
                <a:buClr>
                  <a:schemeClr val="dk1"/>
                </a:buClr>
                <a:buSzPts val="1400"/>
                <a:buFont typeface="Arial" panose="020B0604020202020204" pitchFamily="34" charset="0"/>
                <a:buChar char="•"/>
              </a:pPr>
              <a:r>
                <a:rPr lang="vi-VN" sz="1600" b="0" i="0" u="none" kern="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Khả thi về mặt kinh tế</a:t>
              </a:r>
            </a:p>
            <a:p>
              <a:pPr marL="285750" lvl="0" indent="-285750">
                <a:buClr>
                  <a:schemeClr val="dk1"/>
                </a:buClr>
                <a:buSzPts val="1400"/>
                <a:buFontTx/>
                <a:buChar char="-"/>
              </a:pPr>
              <a:r>
                <a:rPr lang="en-US" sz="1600" kern="0" err="1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Giảm</a:t>
              </a:r>
              <a:r>
                <a:rPr lang="vi-VN" sz="1600" kern="0" smtClean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chi phí quảng bá bằng các phương tiện truyền thông</a:t>
              </a:r>
            </a:p>
            <a:p>
              <a:pPr marL="285750" lvl="0" indent="-285750">
                <a:buClr>
                  <a:schemeClr val="dk1"/>
                </a:buClr>
                <a:buSzPts val="1400"/>
                <a:buFontTx/>
                <a:buChar char="-"/>
              </a:pPr>
              <a:endParaRPr lang="vi-VN" sz="1400" b="0" i="0" u="none" kern="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Calibri"/>
                <a:sym typeface="Calibri"/>
              </a:endParaRPr>
            </a:p>
            <a:p>
              <a:pPr marL="285750" lvl="0" indent="-285750">
                <a:buClr>
                  <a:schemeClr val="dk1"/>
                </a:buClr>
                <a:buSzPts val="1400"/>
                <a:buFont typeface="Arial" panose="020B0604020202020204" pitchFamily="34" charset="0"/>
                <a:buChar char="•"/>
              </a:pPr>
              <a:endParaRPr lang="en-US" sz="1400" b="0" i="0" u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endParaRPr lang="en-US" sz="1400" b="0" i="0" u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65;p49"/>
            <p:cNvSpPr txBox="1"/>
            <p:nvPr/>
          </p:nvSpPr>
          <p:spPr>
            <a:xfrm>
              <a:off x="8011692" y="3467311"/>
              <a:ext cx="306600" cy="20866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 b="1" i="0" u="none" smtClean="0">
                  <a:solidFill>
                    <a:schemeClr val="accent4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2.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Tầm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ảnh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hưởng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1" i="0" u="none" err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của</a:t>
              </a:r>
              <a:r>
                <a:rPr lang="en-US" sz="1600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website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Website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là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nơi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doanh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nghiệp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và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khách hàng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gặp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nhau</a:t>
              </a:r>
              <a:endParaRPr lang="en-US" sz="1600" smtClean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Khi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truy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cập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vào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website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của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cửa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hàng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và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tìm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được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những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thông tin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về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sản phẩm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mà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khách hàng </a:t>
              </a:r>
              <a:r>
                <a:rPr lang="en-US" sz="1600" b="0" i="0" u="none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cần</a:t>
              </a:r>
              <a:r>
                <a:rPr lang="en-US" sz="1600" b="0" i="0" u="none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.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Khi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đó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web site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trở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thành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một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kênh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tư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vấn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khách hàng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trực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tuyến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hữu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hiệu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.</a:t>
              </a: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Tx/>
                <a:buChar char="-"/>
              </a:pP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Website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là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một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phương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tiện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để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giới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thiệu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doanh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nghiệp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,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quảng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bá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, marketing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và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60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pr</a:t>
              </a:r>
              <a:r>
                <a:rPr lang="en-US" sz="1600" smtClean="0">
                  <a:solidFill>
                    <a:schemeClr val="dk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,…</a:t>
              </a:r>
              <a:endParaRPr sz="1600" b="0" i="0" u="none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52" y="141668"/>
            <a:ext cx="7018986" cy="758332"/>
          </a:xfrm>
        </p:spPr>
        <p:txBody>
          <a:bodyPr/>
          <a:lstStyle/>
          <a:p>
            <a:r>
              <a:rPr lang="vi-VN" sz="2800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II.PHÂN TÍCH THIẾT KẾ HỆ THỐNG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  <a:tileRect/>
          </a:gradFill>
        </p:spPr>
        <p:txBody>
          <a:bodyPr/>
          <a:lstStyle/>
          <a:p>
            <a:fld id="{058DB212-BFA2-403F-85EF-DFD3FF6D973A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8332631" y="0"/>
            <a:ext cx="0" cy="667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631" y="0"/>
            <a:ext cx="3859369" cy="23439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630" y="2343956"/>
            <a:ext cx="3859369" cy="23697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630" y="4687913"/>
            <a:ext cx="3859370" cy="1990088"/>
          </a:xfrm>
          <a:prstGeom prst="rect">
            <a:avLst/>
          </a:prstGeom>
        </p:spPr>
      </p:pic>
      <p:grpSp>
        <p:nvGrpSpPr>
          <p:cNvPr id="14" name="Google Shape;1089;p49"/>
          <p:cNvGrpSpPr/>
          <p:nvPr/>
        </p:nvGrpSpPr>
        <p:grpSpPr>
          <a:xfrm>
            <a:off x="708341" y="991670"/>
            <a:ext cx="6896010" cy="4816706"/>
            <a:chOff x="4852681" y="4457861"/>
            <a:chExt cx="715049" cy="652562"/>
          </a:xfrm>
        </p:grpSpPr>
        <p:sp>
          <p:nvSpPr>
            <p:cNvPr id="15" name="Google Shape;1090;p49"/>
            <p:cNvSpPr/>
            <p:nvPr/>
          </p:nvSpPr>
          <p:spPr>
            <a:xfrm>
              <a:off x="5204261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 b="0" i="0" u="none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 b="0" i="0" u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 b="0" i="0" u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40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r>
                <a:rPr lang="en-US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3.SƠ ĐỒ DỮ LIỆU</a:t>
              </a:r>
              <a:endParaRPr b="1" i="0" u="none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16" name="Google Shape;1091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 b="0" i="0" u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 b="0" i="0" u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 b="0" i="0" u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r>
                <a:rPr lang="en-US" b="1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2.SƠ ĐỒ NGỮ CẢNH</a:t>
              </a:r>
              <a:endParaRPr b="1" i="0" u="none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17" name="Google Shape;1092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 b="0" i="0" u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 b="0" i="0" u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400" b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</a:t>
              </a:r>
              <a:r>
                <a:rPr lang="en-US" sz="1400" b="1" smtClean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           </a:t>
              </a:r>
              <a:r>
                <a:rPr lang="en-US" b="1" i="0" u="none" smtClean="0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1.SƠ ĐỒ CHỨC NĂNG</a:t>
              </a:r>
              <a:endParaRPr b="1" i="0" u="none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  <a:tileRect/>
          </a:gradFill>
        </p:spPr>
        <p:txBody>
          <a:bodyPr/>
          <a:lstStyle/>
          <a:p>
            <a:fld id="{058DB212-BFA2-403F-85EF-DFD3FF6D973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0000" y="141668"/>
            <a:ext cx="5615797" cy="758332"/>
          </a:xfrm>
        </p:spPr>
        <p:txBody>
          <a:bodyPr/>
          <a:lstStyle/>
          <a:p>
            <a:r>
              <a:rPr lang="vi-VN" b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vi-VN" b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 ĐỒ CHỨC NĂNG</a:t>
            </a:r>
            <a:endParaRPr lang="en-US" b="1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958628" y="0"/>
            <a:ext cx="0" cy="6677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900000"/>
            <a:ext cx="7238535" cy="49985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28" y="-1"/>
            <a:ext cx="4233371" cy="66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7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67425"/>
            <a:ext cx="7260000" cy="732575"/>
          </a:xfrm>
        </p:spPr>
        <p:txBody>
          <a:bodyPr/>
          <a:lstStyle/>
          <a:p>
            <a:r>
              <a:rPr lang="vi-VN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vi-VN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 ĐỒ NGỮ CẢNH</a:t>
            </a:r>
            <a:endParaRPr lang="en-US" b="1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  <a:tileRect/>
          </a:gradFill>
        </p:spPr>
        <p:txBody>
          <a:bodyPr/>
          <a:lstStyle/>
          <a:p>
            <a:fld id="{058DB212-BFA2-403F-85EF-DFD3FF6D973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900000"/>
            <a:ext cx="7260000" cy="5449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1"/>
            <a:ext cx="4572000" cy="34128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12900"/>
            <a:ext cx="4572000" cy="326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1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SƠ ĐỒ DỮ LIỆU(ERD)</a:t>
            </a:r>
            <a:endParaRPr lang="en-US" b="1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2" y="1107584"/>
            <a:ext cx="7275592" cy="5344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688" y="0"/>
            <a:ext cx="4503311" cy="667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585656" y="0"/>
            <a:ext cx="51516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879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115910"/>
            <a:ext cx="6723380" cy="540913"/>
          </a:xfrm>
        </p:spPr>
        <p:txBody>
          <a:bodyPr/>
          <a:lstStyle/>
          <a:p>
            <a:r>
              <a:rPr lang="en-US" b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CÔNG NGHỆ  </a:t>
            </a:r>
            <a:endParaRPr lang="en-US" b="1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8</a:t>
            </a:fld>
            <a:endParaRPr lang="en-US" noProof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54" y="2"/>
            <a:ext cx="4361645" cy="17000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55" y="1700012"/>
            <a:ext cx="4361645" cy="17644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820" y="3510331"/>
            <a:ext cx="4340180" cy="15600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54" y="5070351"/>
            <a:ext cx="4361646" cy="16076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9345" y="857473"/>
            <a:ext cx="7371007" cy="2565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37490" algn="l"/>
              </a:tabLst>
            </a:pP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Visual Studio Code </a:t>
            </a:r>
            <a:endParaRPr lang="en-US" sz="2000" b="1" ker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37490" algn="l"/>
              </a:tabLst>
            </a:pP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ngôn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ngữ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Html,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Css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kern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Javascript</a:t>
            </a:r>
            <a:endParaRPr lang="en-US" sz="2000" kern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  <a:tabLst>
                <a:tab pos="237490" algn="l"/>
              </a:tabLst>
            </a:pPr>
            <a:endParaRPr lang="en-US" sz="2000" b="1" ker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37490" algn="l"/>
              </a:tabLst>
            </a:pP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diện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trải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pc,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ipad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ipX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, …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tất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cả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dòng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điện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thoại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kích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thước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nhỏ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2000" ker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000" b="1" ker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39775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b="1" ker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06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090" y="153938"/>
            <a:ext cx="6259741" cy="540000"/>
          </a:xfrm>
        </p:spPr>
        <p:txBody>
          <a:bodyPr/>
          <a:lstStyle/>
          <a:p>
            <a:r>
              <a:rPr lang="en-US" b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KIẾN TRÚC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9</a:t>
            </a:fld>
            <a:endParaRPr lang="en-US" noProof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625" y="0"/>
            <a:ext cx="4709374" cy="53318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85169"/>
            <a:ext cx="7482625" cy="61447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75565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237490" algn="l"/>
              </a:tabLst>
            </a:pPr>
            <a:r>
              <a:rPr lang="en-US" b="1" ker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1.Sử </a:t>
            </a:r>
            <a:r>
              <a:rPr lang="en-US" b="1" kern="0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b="1" ker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kern="0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b="1" ker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kern="0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b="1" ker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kern="0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thác</a:t>
            </a:r>
            <a:r>
              <a:rPr lang="en-US" b="1" ker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kern="0" err="1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nước</a:t>
            </a:r>
            <a:endParaRPr lang="en-US" b="1" kern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5565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237490" algn="l"/>
              </a:tabLst>
            </a:pPr>
            <a:r>
              <a:rPr lang="en-US" b="1" kern="0">
                <a:latin typeface="Times New Roman" panose="02020603050405020304" pitchFamily="18" charset="0"/>
                <a:ea typeface="Times New Roman" panose="02020603050405020304" pitchFamily="18" charset="0"/>
              </a:rPr>
              <a:t>1.1 </a:t>
            </a:r>
            <a:r>
              <a:rPr lang="en-US" b="1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Khái</a:t>
            </a:r>
            <a:r>
              <a:rPr lang="en-US" b="1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quát</a:t>
            </a:r>
            <a:r>
              <a:rPr lang="en-US" b="1" ker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kern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chung</a:t>
            </a:r>
            <a:endParaRPr lang="en-US" b="1" ker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37490" algn="l"/>
              </a:tabLst>
            </a:pP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thác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nước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giống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dòng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chảy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pha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trật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tự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nghiêm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ngặt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sự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quay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lui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hay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nhảy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vượt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pha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khai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thử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liên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trì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b="1" ker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5565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237490" algn="l"/>
              </a:tabLst>
            </a:pPr>
            <a:r>
              <a:rPr lang="en-US" b="1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2.2 </a:t>
            </a:r>
            <a:r>
              <a:rPr lang="en-US" b="1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Ưu</a:t>
            </a:r>
            <a:r>
              <a:rPr lang="en-US" b="1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endParaRPr lang="en-US" b="1" ker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37490" algn="l"/>
              </a:tabLst>
            </a:pP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Nắm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bắt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rõ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ràng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yêu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endParaRPr lang="en-US" b="1" ker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37490" algn="l"/>
              </a:tabLst>
            </a:pP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Cho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phép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sớm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vì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hề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mã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hay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bất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cứ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khai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nào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ở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giai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đoạn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chỉnh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sửa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trở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nên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nhanh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chóng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vô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cùng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đơn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giản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vi-VN" b="1" kern="0">
                <a:solidFill>
                  <a:srgbClr val="95959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vi-VN" b="1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b="1" ker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37490" algn="l"/>
              </a:tabLst>
            </a:pP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móc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hạn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rõ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ràng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làm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chủ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linh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áp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mình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b="1" ker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5565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237490" algn="l"/>
              </a:tabLst>
            </a:pPr>
            <a:r>
              <a:rPr lang="en-US" b="1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2.3 </a:t>
            </a:r>
            <a:r>
              <a:rPr lang="en-US" b="1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Nhược</a:t>
            </a:r>
            <a:r>
              <a:rPr lang="en-US" b="1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endParaRPr lang="en-US" b="1" ker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37490" algn="l"/>
              </a:tabLst>
            </a:pP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thử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trì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hoãn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vì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lớn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khác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đều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tích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xuyên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suốt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thử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thác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nước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thì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thử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làm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vòng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cuối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kern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cùng</a:t>
            </a: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b="1" ker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5565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237490" algn="l"/>
              </a:tabLst>
            </a:pPr>
            <a:r>
              <a:rPr lang="en-US" ker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b="1" ker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36553" y="5388604"/>
            <a:ext cx="2912977" cy="385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tabLst>
                <a:tab pos="424180" algn="l"/>
              </a:tabLst>
            </a:pP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Hình ảnh: Mô hình thác nước</a:t>
            </a:r>
          </a:p>
        </p:txBody>
      </p:sp>
    </p:spTree>
    <p:extLst>
      <p:ext uri="{BB962C8B-B14F-4D97-AF65-F5344CB8AC3E}">
        <p14:creationId xmlns:p14="http://schemas.microsoft.com/office/powerpoint/2010/main" val="4029609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B0F0"/>
      </a:hlink>
      <a:folHlink>
        <a:srgbClr val="00B0F0"/>
      </a:folHlink>
    </a:clrScheme>
    <a:fontScheme name="Custom 162">
      <a:majorFont>
        <a:latin typeface="Tw Cen MT"/>
        <a:ea typeface=""/>
        <a:cs typeface=""/>
      </a:majorFont>
      <a:minorFont>
        <a:latin typeface="Lucida Sans Typewri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78043420_Science fair presentation_RVA_v3.potx" id="{29D4BD8F-7488-49D9-BFBB-7DF8C2B0292D}" vid="{799E8309-D02B-4451-A1B1-915D5FF07E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 fair presentation</Template>
  <TotalTime>0</TotalTime>
  <Words>650</Words>
  <Application>Microsoft Office PowerPoint</Application>
  <PresentationFormat>Widescreen</PresentationFormat>
  <Paragraphs>129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Lucida Sans Typewriter</vt:lpstr>
      <vt:lpstr>Times New Roman</vt:lpstr>
      <vt:lpstr>Tw Cen MT</vt:lpstr>
      <vt:lpstr>Wingdings</vt:lpstr>
      <vt:lpstr>Office Theme</vt:lpstr>
      <vt:lpstr>          BÀI TIỂU LUẬN  XÂY DỰNG WEBSITE BÁN HÀNG MỸ PHẨM   TÊN  HỌC  PHẦN: THỰC  TẬP  VIẾT  NIÊN  LUẬN  MÃ  HỌC  PHẦN:TIN3142  GIẢNG  VIÊN  HƯỚNG  DẪN: TRẦN  THANH  LƯƠNG       Huế ,  tháng  08  năm  2021  </vt:lpstr>
      <vt:lpstr>NỘI DUNG BÁO CÁO:</vt:lpstr>
      <vt:lpstr>Hình  1.  Số lượng thống kê thông tin trên toàn thế giới về xu hướng sử dụng internet 2021</vt:lpstr>
      <vt:lpstr>II.PHÂN TÍCH THIẾT KẾ HỆ THỐNG </vt:lpstr>
      <vt:lpstr>1. SƠ ĐỒ CHỨC NĂNG</vt:lpstr>
      <vt:lpstr>2. SƠ ĐỒ NGỮ CẢNH</vt:lpstr>
      <vt:lpstr>3. SƠ ĐỒ DỮ LIỆU(ERD)</vt:lpstr>
      <vt:lpstr>III. CÔNG NGHỆ  </vt:lpstr>
      <vt:lpstr>IV. KIẾN TRÚC</vt:lpstr>
      <vt:lpstr>IV. MỘT SỐ GIAO DIỆN CHÍNH   </vt:lpstr>
      <vt:lpstr>PowerPoint Presentation</vt:lpstr>
      <vt:lpstr>PowerPoint Presentation</vt:lpstr>
      <vt:lpstr>PowerPoint Presentation</vt:lpstr>
      <vt:lpstr>IV. MỘT SỐ GIAO DIỆN CHÍNH </vt:lpstr>
      <vt:lpstr>IV. MỘT SỐ GIAO DIỆN CHÍNH </vt:lpstr>
      <vt:lpstr>IV. MỘT SỐ GIAO DIỆN CHÍNH </vt:lpstr>
      <vt:lpstr>IV. MỘT SỐ GIAO DIỆN CHÍNH </vt:lpstr>
      <vt:lpstr>IV. MỘT SỐ GIAO DIỆN CHÍNH </vt:lpstr>
      <vt:lpstr>IV. MỘT SỐ GIAO DIỆN CHÍNH </vt:lpstr>
      <vt:lpstr>IV. TỔNG KẾT</vt:lpstr>
      <vt:lpstr>CẢM ƠN THẦY CÔ VÀ CÁC BẠN ĐÃ LẮNG NGHE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2021-08-22T07:22:09Z</dcterms:created>
  <dcterms:modified xsi:type="dcterms:W3CDTF">2021-08-23T04:12:56Z</dcterms:modified>
</cp:coreProperties>
</file>